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1"/>
  </p:sldMasterIdLst>
  <p:notesMasterIdLst>
    <p:notesMasterId r:id="rId8"/>
  </p:notesMasterIdLst>
  <p:sldIdLst>
    <p:sldId id="256" r:id="rId2"/>
    <p:sldId id="257" r:id="rId3"/>
    <p:sldId id="265" r:id="rId4"/>
    <p:sldId id="264" r:id="rId5"/>
    <p:sldId id="259" r:id="rId6"/>
    <p:sldId id="268" r:id="rId7"/>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GB"/>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087B3C60-9E06-4C1C-A6AE-BE53DE7064FA}" type="datetimeFigureOut">
              <a:rPr lang="en-GB" smtClean="0"/>
              <a:t>25/11/2020</a:t>
            </a:fld>
            <a:endParaRPr lang="en-GB"/>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GB"/>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GB"/>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109761D5-CBA5-4F45-A02D-78D900D1680E}" type="slidenum">
              <a:rPr lang="en-GB" smtClean="0"/>
              <a:t>‹#›</a:t>
            </a:fld>
            <a:endParaRPr lang="en-GB"/>
          </a:p>
        </p:txBody>
      </p:sp>
    </p:spTree>
    <p:extLst>
      <p:ext uri="{BB962C8B-B14F-4D97-AF65-F5344CB8AC3E}">
        <p14:creationId xmlns:p14="http://schemas.microsoft.com/office/powerpoint/2010/main" val="2283287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9761D5-CBA5-4F45-A02D-78D900D1680E}" type="slidenum">
              <a:rPr lang="en-GB" smtClean="0"/>
              <a:t>3</a:t>
            </a:fld>
            <a:endParaRPr lang="en-GB"/>
          </a:p>
        </p:txBody>
      </p:sp>
    </p:spTree>
    <p:extLst>
      <p:ext uri="{BB962C8B-B14F-4D97-AF65-F5344CB8AC3E}">
        <p14:creationId xmlns:p14="http://schemas.microsoft.com/office/powerpoint/2010/main" val="3478088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9761D5-CBA5-4F45-A02D-78D900D1680E}" type="slidenum">
              <a:rPr lang="en-GB" smtClean="0"/>
              <a:t>4</a:t>
            </a:fld>
            <a:endParaRPr lang="en-GB"/>
          </a:p>
        </p:txBody>
      </p:sp>
    </p:spTree>
    <p:extLst>
      <p:ext uri="{BB962C8B-B14F-4D97-AF65-F5344CB8AC3E}">
        <p14:creationId xmlns:p14="http://schemas.microsoft.com/office/powerpoint/2010/main" val="801763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371F8-A29B-44ED-BDDD-A213C7B017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56C8A6E-7C4E-4E66-8D22-30FEDA14F8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C9FC4EF-3B4F-4CA7-9A61-94F4F3FDAB29}"/>
              </a:ext>
            </a:extLst>
          </p:cNvPr>
          <p:cNvSpPr>
            <a:spLocks noGrp="1"/>
          </p:cNvSpPr>
          <p:nvPr>
            <p:ph type="dt" sz="half" idx="10"/>
          </p:nvPr>
        </p:nvSpPr>
        <p:spPr/>
        <p:txBody>
          <a:bodyPr/>
          <a:lstStyle/>
          <a:p>
            <a:fld id="{88076656-59B2-409E-BAB0-D0711C9D8966}" type="datetimeFigureOut">
              <a:rPr lang="en-GB" smtClean="0"/>
              <a:t>25/11/2020</a:t>
            </a:fld>
            <a:endParaRPr lang="en-GB"/>
          </a:p>
        </p:txBody>
      </p:sp>
      <p:sp>
        <p:nvSpPr>
          <p:cNvPr id="5" name="Footer Placeholder 4">
            <a:extLst>
              <a:ext uri="{FF2B5EF4-FFF2-40B4-BE49-F238E27FC236}">
                <a16:creationId xmlns:a16="http://schemas.microsoft.com/office/drawing/2014/main" id="{166B49D7-8E08-4E63-BE58-AAFF781609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729D6B-4459-4FA9-B42F-8B15C267343B}"/>
              </a:ext>
            </a:extLst>
          </p:cNvPr>
          <p:cNvSpPr>
            <a:spLocks noGrp="1"/>
          </p:cNvSpPr>
          <p:nvPr>
            <p:ph type="sldNum" sz="quarter" idx="12"/>
          </p:nvPr>
        </p:nvSpPr>
        <p:spPr/>
        <p:txBody>
          <a:bodyPr/>
          <a:lstStyle/>
          <a:p>
            <a:fld id="{45FD54A4-3210-4076-B0D5-052817382F72}" type="slidenum">
              <a:rPr lang="en-GB" smtClean="0"/>
              <a:t>‹#›</a:t>
            </a:fld>
            <a:endParaRPr lang="en-GB"/>
          </a:p>
        </p:txBody>
      </p:sp>
    </p:spTree>
    <p:extLst>
      <p:ext uri="{BB962C8B-B14F-4D97-AF65-F5344CB8AC3E}">
        <p14:creationId xmlns:p14="http://schemas.microsoft.com/office/powerpoint/2010/main" val="1892787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BCB7-FC84-4FAD-B066-68FFAF6F4F7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67E1B8-F127-4385-9BB0-E8FDC7A7AB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C62735-0CD8-4829-B94A-C83C7C13C9D3}"/>
              </a:ext>
            </a:extLst>
          </p:cNvPr>
          <p:cNvSpPr>
            <a:spLocks noGrp="1"/>
          </p:cNvSpPr>
          <p:nvPr>
            <p:ph type="dt" sz="half" idx="10"/>
          </p:nvPr>
        </p:nvSpPr>
        <p:spPr/>
        <p:txBody>
          <a:bodyPr/>
          <a:lstStyle/>
          <a:p>
            <a:fld id="{88076656-59B2-409E-BAB0-D0711C9D8966}" type="datetimeFigureOut">
              <a:rPr lang="en-GB" smtClean="0"/>
              <a:t>25/11/2020</a:t>
            </a:fld>
            <a:endParaRPr lang="en-GB"/>
          </a:p>
        </p:txBody>
      </p:sp>
      <p:sp>
        <p:nvSpPr>
          <p:cNvPr id="5" name="Footer Placeholder 4">
            <a:extLst>
              <a:ext uri="{FF2B5EF4-FFF2-40B4-BE49-F238E27FC236}">
                <a16:creationId xmlns:a16="http://schemas.microsoft.com/office/drawing/2014/main" id="{FDCB307C-4575-41DB-B1B4-94C87FFDCA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7F607F-E22D-4B85-83FD-91752D2484B6}"/>
              </a:ext>
            </a:extLst>
          </p:cNvPr>
          <p:cNvSpPr>
            <a:spLocks noGrp="1"/>
          </p:cNvSpPr>
          <p:nvPr>
            <p:ph type="sldNum" sz="quarter" idx="12"/>
          </p:nvPr>
        </p:nvSpPr>
        <p:spPr/>
        <p:txBody>
          <a:bodyPr/>
          <a:lstStyle/>
          <a:p>
            <a:fld id="{45FD54A4-3210-4076-B0D5-052817382F72}" type="slidenum">
              <a:rPr lang="en-GB" smtClean="0"/>
              <a:t>‹#›</a:t>
            </a:fld>
            <a:endParaRPr lang="en-GB"/>
          </a:p>
        </p:txBody>
      </p:sp>
    </p:spTree>
    <p:extLst>
      <p:ext uri="{BB962C8B-B14F-4D97-AF65-F5344CB8AC3E}">
        <p14:creationId xmlns:p14="http://schemas.microsoft.com/office/powerpoint/2010/main" val="413215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285FF4-1465-4EF6-9234-4A427E0CAE0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1090256-068B-4DCF-85A9-E032805195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C0D717-4A80-4E91-88E8-7B6F467F81B5}"/>
              </a:ext>
            </a:extLst>
          </p:cNvPr>
          <p:cNvSpPr>
            <a:spLocks noGrp="1"/>
          </p:cNvSpPr>
          <p:nvPr>
            <p:ph type="dt" sz="half" idx="10"/>
          </p:nvPr>
        </p:nvSpPr>
        <p:spPr/>
        <p:txBody>
          <a:bodyPr/>
          <a:lstStyle/>
          <a:p>
            <a:fld id="{88076656-59B2-409E-BAB0-D0711C9D8966}" type="datetimeFigureOut">
              <a:rPr lang="en-GB" smtClean="0"/>
              <a:t>25/11/2020</a:t>
            </a:fld>
            <a:endParaRPr lang="en-GB"/>
          </a:p>
        </p:txBody>
      </p:sp>
      <p:sp>
        <p:nvSpPr>
          <p:cNvPr id="5" name="Footer Placeholder 4">
            <a:extLst>
              <a:ext uri="{FF2B5EF4-FFF2-40B4-BE49-F238E27FC236}">
                <a16:creationId xmlns:a16="http://schemas.microsoft.com/office/drawing/2014/main" id="{9D307322-1732-4D6E-B970-33D7B495E1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3771CA-D650-4E56-93C0-438EED4D3152}"/>
              </a:ext>
            </a:extLst>
          </p:cNvPr>
          <p:cNvSpPr>
            <a:spLocks noGrp="1"/>
          </p:cNvSpPr>
          <p:nvPr>
            <p:ph type="sldNum" sz="quarter" idx="12"/>
          </p:nvPr>
        </p:nvSpPr>
        <p:spPr/>
        <p:txBody>
          <a:bodyPr/>
          <a:lstStyle/>
          <a:p>
            <a:fld id="{45FD54A4-3210-4076-B0D5-052817382F72}" type="slidenum">
              <a:rPr lang="en-GB" smtClean="0"/>
              <a:t>‹#›</a:t>
            </a:fld>
            <a:endParaRPr lang="en-GB"/>
          </a:p>
        </p:txBody>
      </p:sp>
    </p:spTree>
    <p:extLst>
      <p:ext uri="{BB962C8B-B14F-4D97-AF65-F5344CB8AC3E}">
        <p14:creationId xmlns:p14="http://schemas.microsoft.com/office/powerpoint/2010/main" val="4151618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AC66D-7C7A-4418-A9A9-BFD70A5100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91572A-2ADB-425C-AC07-C696C4B6F1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FB122F-77BD-4D92-B4FA-4DC329F72C1F}"/>
              </a:ext>
            </a:extLst>
          </p:cNvPr>
          <p:cNvSpPr>
            <a:spLocks noGrp="1"/>
          </p:cNvSpPr>
          <p:nvPr>
            <p:ph type="dt" sz="half" idx="10"/>
          </p:nvPr>
        </p:nvSpPr>
        <p:spPr/>
        <p:txBody>
          <a:bodyPr/>
          <a:lstStyle/>
          <a:p>
            <a:fld id="{88076656-59B2-409E-BAB0-D0711C9D8966}" type="datetimeFigureOut">
              <a:rPr lang="en-GB" smtClean="0"/>
              <a:t>25/11/2020</a:t>
            </a:fld>
            <a:endParaRPr lang="en-GB"/>
          </a:p>
        </p:txBody>
      </p:sp>
      <p:sp>
        <p:nvSpPr>
          <p:cNvPr id="5" name="Footer Placeholder 4">
            <a:extLst>
              <a:ext uri="{FF2B5EF4-FFF2-40B4-BE49-F238E27FC236}">
                <a16:creationId xmlns:a16="http://schemas.microsoft.com/office/drawing/2014/main" id="{80C63496-F996-4FBC-A7C7-EF84F34C9B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1034CE-E1AA-4F31-95C0-5BD9764A6A26}"/>
              </a:ext>
            </a:extLst>
          </p:cNvPr>
          <p:cNvSpPr>
            <a:spLocks noGrp="1"/>
          </p:cNvSpPr>
          <p:nvPr>
            <p:ph type="sldNum" sz="quarter" idx="12"/>
          </p:nvPr>
        </p:nvSpPr>
        <p:spPr/>
        <p:txBody>
          <a:bodyPr/>
          <a:lstStyle/>
          <a:p>
            <a:fld id="{45FD54A4-3210-4076-B0D5-052817382F72}" type="slidenum">
              <a:rPr lang="en-GB" smtClean="0"/>
              <a:t>‹#›</a:t>
            </a:fld>
            <a:endParaRPr lang="en-GB"/>
          </a:p>
        </p:txBody>
      </p:sp>
    </p:spTree>
    <p:extLst>
      <p:ext uri="{BB962C8B-B14F-4D97-AF65-F5344CB8AC3E}">
        <p14:creationId xmlns:p14="http://schemas.microsoft.com/office/powerpoint/2010/main" val="1386417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8FBA2-D651-4151-882D-BF3F1F230E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2C41B30-12EE-42BF-992C-34136CAB2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707619-70C2-401B-8A43-1DBBBB7E42A8}"/>
              </a:ext>
            </a:extLst>
          </p:cNvPr>
          <p:cNvSpPr>
            <a:spLocks noGrp="1"/>
          </p:cNvSpPr>
          <p:nvPr>
            <p:ph type="dt" sz="half" idx="10"/>
          </p:nvPr>
        </p:nvSpPr>
        <p:spPr/>
        <p:txBody>
          <a:bodyPr/>
          <a:lstStyle/>
          <a:p>
            <a:fld id="{88076656-59B2-409E-BAB0-D0711C9D8966}" type="datetimeFigureOut">
              <a:rPr lang="en-GB" smtClean="0"/>
              <a:t>25/11/2020</a:t>
            </a:fld>
            <a:endParaRPr lang="en-GB"/>
          </a:p>
        </p:txBody>
      </p:sp>
      <p:sp>
        <p:nvSpPr>
          <p:cNvPr id="5" name="Footer Placeholder 4">
            <a:extLst>
              <a:ext uri="{FF2B5EF4-FFF2-40B4-BE49-F238E27FC236}">
                <a16:creationId xmlns:a16="http://schemas.microsoft.com/office/drawing/2014/main" id="{BA215158-FE24-49C8-9737-BF3954D125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9EFA05-A726-48D6-B539-E77D3DDC06E3}"/>
              </a:ext>
            </a:extLst>
          </p:cNvPr>
          <p:cNvSpPr>
            <a:spLocks noGrp="1"/>
          </p:cNvSpPr>
          <p:nvPr>
            <p:ph type="sldNum" sz="quarter" idx="12"/>
          </p:nvPr>
        </p:nvSpPr>
        <p:spPr/>
        <p:txBody>
          <a:bodyPr/>
          <a:lstStyle/>
          <a:p>
            <a:fld id="{45FD54A4-3210-4076-B0D5-052817382F72}" type="slidenum">
              <a:rPr lang="en-GB" smtClean="0"/>
              <a:t>‹#›</a:t>
            </a:fld>
            <a:endParaRPr lang="en-GB"/>
          </a:p>
        </p:txBody>
      </p:sp>
    </p:spTree>
    <p:extLst>
      <p:ext uri="{BB962C8B-B14F-4D97-AF65-F5344CB8AC3E}">
        <p14:creationId xmlns:p14="http://schemas.microsoft.com/office/powerpoint/2010/main" val="819121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71AD1-0E1C-48E6-B641-0A5C0436FD9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C1143F-F1B7-4CAC-A60C-F6C5A9240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815712-DC6D-4E07-ACD0-13A652C00A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3C991DC-6946-453C-BF0A-6A86A1C1B4BC}"/>
              </a:ext>
            </a:extLst>
          </p:cNvPr>
          <p:cNvSpPr>
            <a:spLocks noGrp="1"/>
          </p:cNvSpPr>
          <p:nvPr>
            <p:ph type="dt" sz="half" idx="10"/>
          </p:nvPr>
        </p:nvSpPr>
        <p:spPr/>
        <p:txBody>
          <a:bodyPr/>
          <a:lstStyle/>
          <a:p>
            <a:fld id="{88076656-59B2-409E-BAB0-D0711C9D8966}" type="datetimeFigureOut">
              <a:rPr lang="en-GB" smtClean="0"/>
              <a:t>25/11/2020</a:t>
            </a:fld>
            <a:endParaRPr lang="en-GB"/>
          </a:p>
        </p:txBody>
      </p:sp>
      <p:sp>
        <p:nvSpPr>
          <p:cNvPr id="6" name="Footer Placeholder 5">
            <a:extLst>
              <a:ext uri="{FF2B5EF4-FFF2-40B4-BE49-F238E27FC236}">
                <a16:creationId xmlns:a16="http://schemas.microsoft.com/office/drawing/2014/main" id="{F3724E94-31F4-4121-ACB2-26F89543D2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D8BE64-F213-477D-91B2-B2BE852A8471}"/>
              </a:ext>
            </a:extLst>
          </p:cNvPr>
          <p:cNvSpPr>
            <a:spLocks noGrp="1"/>
          </p:cNvSpPr>
          <p:nvPr>
            <p:ph type="sldNum" sz="quarter" idx="12"/>
          </p:nvPr>
        </p:nvSpPr>
        <p:spPr/>
        <p:txBody>
          <a:bodyPr/>
          <a:lstStyle/>
          <a:p>
            <a:fld id="{45FD54A4-3210-4076-B0D5-052817382F72}" type="slidenum">
              <a:rPr lang="en-GB" smtClean="0"/>
              <a:t>‹#›</a:t>
            </a:fld>
            <a:endParaRPr lang="en-GB"/>
          </a:p>
        </p:txBody>
      </p:sp>
    </p:spTree>
    <p:extLst>
      <p:ext uri="{BB962C8B-B14F-4D97-AF65-F5344CB8AC3E}">
        <p14:creationId xmlns:p14="http://schemas.microsoft.com/office/powerpoint/2010/main" val="2710234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C27CF-B4C3-4036-9818-EFE843C1176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FB27688-BDE0-47C8-BD91-501E0A52F8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F3CC6A-815A-4E80-8531-71424F1834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A3DF673-91A3-47F4-AA1A-C8B5922CAE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6D57BE-B549-4AEF-8252-3BED5E25C8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27A66F9-C43E-4EA3-AC5A-E10070805522}"/>
              </a:ext>
            </a:extLst>
          </p:cNvPr>
          <p:cNvSpPr>
            <a:spLocks noGrp="1"/>
          </p:cNvSpPr>
          <p:nvPr>
            <p:ph type="dt" sz="half" idx="10"/>
          </p:nvPr>
        </p:nvSpPr>
        <p:spPr/>
        <p:txBody>
          <a:bodyPr/>
          <a:lstStyle/>
          <a:p>
            <a:fld id="{88076656-59B2-409E-BAB0-D0711C9D8966}" type="datetimeFigureOut">
              <a:rPr lang="en-GB" smtClean="0"/>
              <a:t>25/11/2020</a:t>
            </a:fld>
            <a:endParaRPr lang="en-GB"/>
          </a:p>
        </p:txBody>
      </p:sp>
      <p:sp>
        <p:nvSpPr>
          <p:cNvPr id="8" name="Footer Placeholder 7">
            <a:extLst>
              <a:ext uri="{FF2B5EF4-FFF2-40B4-BE49-F238E27FC236}">
                <a16:creationId xmlns:a16="http://schemas.microsoft.com/office/drawing/2014/main" id="{DDA8E551-415D-4A03-A43E-32D8C1C18B5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5666980-5950-4275-B755-2C2978E0018F}"/>
              </a:ext>
            </a:extLst>
          </p:cNvPr>
          <p:cNvSpPr>
            <a:spLocks noGrp="1"/>
          </p:cNvSpPr>
          <p:nvPr>
            <p:ph type="sldNum" sz="quarter" idx="12"/>
          </p:nvPr>
        </p:nvSpPr>
        <p:spPr/>
        <p:txBody>
          <a:bodyPr/>
          <a:lstStyle/>
          <a:p>
            <a:fld id="{45FD54A4-3210-4076-B0D5-052817382F72}" type="slidenum">
              <a:rPr lang="en-GB" smtClean="0"/>
              <a:t>‹#›</a:t>
            </a:fld>
            <a:endParaRPr lang="en-GB"/>
          </a:p>
        </p:txBody>
      </p:sp>
    </p:spTree>
    <p:extLst>
      <p:ext uri="{BB962C8B-B14F-4D97-AF65-F5344CB8AC3E}">
        <p14:creationId xmlns:p14="http://schemas.microsoft.com/office/powerpoint/2010/main" val="925531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6BAD4-A214-4364-AB7E-F022293AE18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6F70793-0465-4B5F-AE35-105E0FBCF691}"/>
              </a:ext>
            </a:extLst>
          </p:cNvPr>
          <p:cNvSpPr>
            <a:spLocks noGrp="1"/>
          </p:cNvSpPr>
          <p:nvPr>
            <p:ph type="dt" sz="half" idx="10"/>
          </p:nvPr>
        </p:nvSpPr>
        <p:spPr/>
        <p:txBody>
          <a:bodyPr/>
          <a:lstStyle/>
          <a:p>
            <a:fld id="{88076656-59B2-409E-BAB0-D0711C9D8966}" type="datetimeFigureOut">
              <a:rPr lang="en-GB" smtClean="0"/>
              <a:t>25/11/2020</a:t>
            </a:fld>
            <a:endParaRPr lang="en-GB"/>
          </a:p>
        </p:txBody>
      </p:sp>
      <p:sp>
        <p:nvSpPr>
          <p:cNvPr id="4" name="Footer Placeholder 3">
            <a:extLst>
              <a:ext uri="{FF2B5EF4-FFF2-40B4-BE49-F238E27FC236}">
                <a16:creationId xmlns:a16="http://schemas.microsoft.com/office/drawing/2014/main" id="{AFC7A885-80E7-4BB8-BC40-CAFC7989E03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FF6C786-9859-4796-8353-C89EB553BA16}"/>
              </a:ext>
            </a:extLst>
          </p:cNvPr>
          <p:cNvSpPr>
            <a:spLocks noGrp="1"/>
          </p:cNvSpPr>
          <p:nvPr>
            <p:ph type="sldNum" sz="quarter" idx="12"/>
          </p:nvPr>
        </p:nvSpPr>
        <p:spPr/>
        <p:txBody>
          <a:bodyPr/>
          <a:lstStyle/>
          <a:p>
            <a:fld id="{45FD54A4-3210-4076-B0D5-052817382F72}" type="slidenum">
              <a:rPr lang="en-GB" smtClean="0"/>
              <a:t>‹#›</a:t>
            </a:fld>
            <a:endParaRPr lang="en-GB"/>
          </a:p>
        </p:txBody>
      </p:sp>
    </p:spTree>
    <p:extLst>
      <p:ext uri="{BB962C8B-B14F-4D97-AF65-F5344CB8AC3E}">
        <p14:creationId xmlns:p14="http://schemas.microsoft.com/office/powerpoint/2010/main" val="3213725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451D2D-DA8D-4DAF-8E98-A2FD3A375F34}"/>
              </a:ext>
            </a:extLst>
          </p:cNvPr>
          <p:cNvSpPr>
            <a:spLocks noGrp="1"/>
          </p:cNvSpPr>
          <p:nvPr>
            <p:ph type="dt" sz="half" idx="10"/>
          </p:nvPr>
        </p:nvSpPr>
        <p:spPr/>
        <p:txBody>
          <a:bodyPr/>
          <a:lstStyle/>
          <a:p>
            <a:fld id="{88076656-59B2-409E-BAB0-D0711C9D8966}" type="datetimeFigureOut">
              <a:rPr lang="en-GB" smtClean="0"/>
              <a:t>25/11/2020</a:t>
            </a:fld>
            <a:endParaRPr lang="en-GB"/>
          </a:p>
        </p:txBody>
      </p:sp>
      <p:sp>
        <p:nvSpPr>
          <p:cNvPr id="3" name="Footer Placeholder 2">
            <a:extLst>
              <a:ext uri="{FF2B5EF4-FFF2-40B4-BE49-F238E27FC236}">
                <a16:creationId xmlns:a16="http://schemas.microsoft.com/office/drawing/2014/main" id="{5F9CD3B6-2561-424F-B205-F14DF4914F2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80D1202-B02A-4892-B26B-B6AAC7F85DA1}"/>
              </a:ext>
            </a:extLst>
          </p:cNvPr>
          <p:cNvSpPr>
            <a:spLocks noGrp="1"/>
          </p:cNvSpPr>
          <p:nvPr>
            <p:ph type="sldNum" sz="quarter" idx="12"/>
          </p:nvPr>
        </p:nvSpPr>
        <p:spPr/>
        <p:txBody>
          <a:bodyPr/>
          <a:lstStyle/>
          <a:p>
            <a:fld id="{45FD54A4-3210-4076-B0D5-052817382F72}" type="slidenum">
              <a:rPr lang="en-GB" smtClean="0"/>
              <a:t>‹#›</a:t>
            </a:fld>
            <a:endParaRPr lang="en-GB"/>
          </a:p>
        </p:txBody>
      </p:sp>
    </p:spTree>
    <p:extLst>
      <p:ext uri="{BB962C8B-B14F-4D97-AF65-F5344CB8AC3E}">
        <p14:creationId xmlns:p14="http://schemas.microsoft.com/office/powerpoint/2010/main" val="1805270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1570A-6141-444E-9457-2000D5F569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F582448-44A7-4F79-A43A-45438F11C1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7B5C0FA-8999-4EDD-BAB8-E831B8AE31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D9D00B-974C-4214-B718-5E95D59F2655}"/>
              </a:ext>
            </a:extLst>
          </p:cNvPr>
          <p:cNvSpPr>
            <a:spLocks noGrp="1"/>
          </p:cNvSpPr>
          <p:nvPr>
            <p:ph type="dt" sz="half" idx="10"/>
          </p:nvPr>
        </p:nvSpPr>
        <p:spPr/>
        <p:txBody>
          <a:bodyPr/>
          <a:lstStyle/>
          <a:p>
            <a:fld id="{88076656-59B2-409E-BAB0-D0711C9D8966}" type="datetimeFigureOut">
              <a:rPr lang="en-GB" smtClean="0"/>
              <a:t>25/11/2020</a:t>
            </a:fld>
            <a:endParaRPr lang="en-GB"/>
          </a:p>
        </p:txBody>
      </p:sp>
      <p:sp>
        <p:nvSpPr>
          <p:cNvPr id="6" name="Footer Placeholder 5">
            <a:extLst>
              <a:ext uri="{FF2B5EF4-FFF2-40B4-BE49-F238E27FC236}">
                <a16:creationId xmlns:a16="http://schemas.microsoft.com/office/drawing/2014/main" id="{3A5B1EC5-2B7F-4E54-802C-917DF490309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F5DCE4-2C69-45EA-8CC2-CE7E9A553D65}"/>
              </a:ext>
            </a:extLst>
          </p:cNvPr>
          <p:cNvSpPr>
            <a:spLocks noGrp="1"/>
          </p:cNvSpPr>
          <p:nvPr>
            <p:ph type="sldNum" sz="quarter" idx="12"/>
          </p:nvPr>
        </p:nvSpPr>
        <p:spPr/>
        <p:txBody>
          <a:bodyPr/>
          <a:lstStyle/>
          <a:p>
            <a:fld id="{45FD54A4-3210-4076-B0D5-052817382F72}" type="slidenum">
              <a:rPr lang="en-GB" smtClean="0"/>
              <a:t>‹#›</a:t>
            </a:fld>
            <a:endParaRPr lang="en-GB"/>
          </a:p>
        </p:txBody>
      </p:sp>
    </p:spTree>
    <p:extLst>
      <p:ext uri="{BB962C8B-B14F-4D97-AF65-F5344CB8AC3E}">
        <p14:creationId xmlns:p14="http://schemas.microsoft.com/office/powerpoint/2010/main" val="101177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086B-BE17-4BBC-8283-6AB4B4B15F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A0BED3D-CD28-4799-9885-426537671C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AD4D9D3-E7F8-4BB6-B0B7-CA95C5E501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49FFAA-9726-464A-8EF8-697CDCE3571B}"/>
              </a:ext>
            </a:extLst>
          </p:cNvPr>
          <p:cNvSpPr>
            <a:spLocks noGrp="1"/>
          </p:cNvSpPr>
          <p:nvPr>
            <p:ph type="dt" sz="half" idx="10"/>
          </p:nvPr>
        </p:nvSpPr>
        <p:spPr/>
        <p:txBody>
          <a:bodyPr/>
          <a:lstStyle/>
          <a:p>
            <a:fld id="{88076656-59B2-409E-BAB0-D0711C9D8966}" type="datetimeFigureOut">
              <a:rPr lang="en-GB" smtClean="0"/>
              <a:t>25/11/2020</a:t>
            </a:fld>
            <a:endParaRPr lang="en-GB"/>
          </a:p>
        </p:txBody>
      </p:sp>
      <p:sp>
        <p:nvSpPr>
          <p:cNvPr id="6" name="Footer Placeholder 5">
            <a:extLst>
              <a:ext uri="{FF2B5EF4-FFF2-40B4-BE49-F238E27FC236}">
                <a16:creationId xmlns:a16="http://schemas.microsoft.com/office/drawing/2014/main" id="{348B88CF-9A67-4F80-B240-53643A1E5A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AD7F55F-2788-4387-B922-4A8236EC4F01}"/>
              </a:ext>
            </a:extLst>
          </p:cNvPr>
          <p:cNvSpPr>
            <a:spLocks noGrp="1"/>
          </p:cNvSpPr>
          <p:nvPr>
            <p:ph type="sldNum" sz="quarter" idx="12"/>
          </p:nvPr>
        </p:nvSpPr>
        <p:spPr/>
        <p:txBody>
          <a:bodyPr/>
          <a:lstStyle/>
          <a:p>
            <a:fld id="{45FD54A4-3210-4076-B0D5-052817382F72}" type="slidenum">
              <a:rPr lang="en-GB" smtClean="0"/>
              <a:t>‹#›</a:t>
            </a:fld>
            <a:endParaRPr lang="en-GB"/>
          </a:p>
        </p:txBody>
      </p:sp>
    </p:spTree>
    <p:extLst>
      <p:ext uri="{BB962C8B-B14F-4D97-AF65-F5344CB8AC3E}">
        <p14:creationId xmlns:p14="http://schemas.microsoft.com/office/powerpoint/2010/main" val="2328386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A8A7CD-7A96-4A01-AE4F-E246A3A64F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3CD0E26-F4AB-4311-9D00-E4EF5D6187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1B3B52-14B7-4F25-86DD-90FFAFC5B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076656-59B2-409E-BAB0-D0711C9D8966}" type="datetimeFigureOut">
              <a:rPr lang="en-GB" smtClean="0"/>
              <a:t>25/11/2020</a:t>
            </a:fld>
            <a:endParaRPr lang="en-GB"/>
          </a:p>
        </p:txBody>
      </p:sp>
      <p:sp>
        <p:nvSpPr>
          <p:cNvPr id="5" name="Footer Placeholder 4">
            <a:extLst>
              <a:ext uri="{FF2B5EF4-FFF2-40B4-BE49-F238E27FC236}">
                <a16:creationId xmlns:a16="http://schemas.microsoft.com/office/drawing/2014/main" id="{3A3E0B11-33D4-47B9-A16C-9358F6DCC0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58C2F1F-180C-4D12-BFA9-169438DFFC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FD54A4-3210-4076-B0D5-052817382F72}" type="slidenum">
              <a:rPr lang="en-GB" smtClean="0"/>
              <a:t>‹#›</a:t>
            </a:fld>
            <a:endParaRPr lang="en-GB"/>
          </a:p>
        </p:txBody>
      </p:sp>
    </p:spTree>
    <p:extLst>
      <p:ext uri="{BB962C8B-B14F-4D97-AF65-F5344CB8AC3E}">
        <p14:creationId xmlns:p14="http://schemas.microsoft.com/office/powerpoint/2010/main" val="2777679002"/>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C529F-E92A-4290-8320-D360865862DB}"/>
              </a:ext>
            </a:extLst>
          </p:cNvPr>
          <p:cNvSpPr>
            <a:spLocks noGrp="1"/>
          </p:cNvSpPr>
          <p:nvPr>
            <p:ph type="ctrTitle"/>
          </p:nvPr>
        </p:nvSpPr>
        <p:spPr>
          <a:xfrm>
            <a:off x="1524000" y="1122362"/>
            <a:ext cx="9144000" cy="2840037"/>
          </a:xfrm>
        </p:spPr>
        <p:txBody>
          <a:bodyPr>
            <a:normAutofit/>
          </a:bodyPr>
          <a:lstStyle/>
          <a:p>
            <a:r>
              <a:rPr lang="en-US" sz="5800" dirty="0"/>
              <a:t>Reference</a:t>
            </a:r>
            <a:endParaRPr lang="en-GB" sz="5800" dirty="0"/>
          </a:p>
        </p:txBody>
      </p:sp>
      <p:sp>
        <p:nvSpPr>
          <p:cNvPr id="3" name="Subtitle 2">
            <a:extLst>
              <a:ext uri="{FF2B5EF4-FFF2-40B4-BE49-F238E27FC236}">
                <a16:creationId xmlns:a16="http://schemas.microsoft.com/office/drawing/2014/main" id="{DF2E04DE-ACEA-4ECC-A677-C2029EE92126}"/>
              </a:ext>
            </a:extLst>
          </p:cNvPr>
          <p:cNvSpPr>
            <a:spLocks noGrp="1"/>
          </p:cNvSpPr>
          <p:nvPr>
            <p:ph type="subTitle" idx="1"/>
          </p:nvPr>
        </p:nvSpPr>
        <p:spPr>
          <a:xfrm>
            <a:off x="1524000" y="4256436"/>
            <a:ext cx="9144000" cy="1600818"/>
          </a:xfrm>
        </p:spPr>
        <p:txBody>
          <a:bodyPr>
            <a:normAutofit/>
          </a:bodyPr>
          <a:lstStyle/>
          <a:p>
            <a:r>
              <a:rPr lang="en-US" sz="2800" dirty="0">
                <a:solidFill>
                  <a:srgbClr val="0070C0"/>
                </a:solidFill>
              </a:rPr>
              <a:t>Intelligent Buildings</a:t>
            </a:r>
            <a:endParaRPr lang="en-GB" sz="2800" dirty="0">
              <a:solidFill>
                <a:srgbClr val="0070C0"/>
              </a:solidFill>
            </a:endParaRPr>
          </a:p>
        </p:txBody>
      </p:sp>
    </p:spTree>
    <p:extLst>
      <p:ext uri="{BB962C8B-B14F-4D97-AF65-F5344CB8AC3E}">
        <p14:creationId xmlns:p14="http://schemas.microsoft.com/office/powerpoint/2010/main" val="160301841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iStock-152966476.jpg">
            <a:extLst>
              <a:ext uri="{FF2B5EF4-FFF2-40B4-BE49-F238E27FC236}">
                <a16:creationId xmlns:a16="http://schemas.microsoft.com/office/drawing/2014/main" id="{DAC77F1F-0AD8-4D3A-A37C-26235C1647AF}"/>
              </a:ext>
            </a:extLst>
          </p:cNvPr>
          <p:cNvPicPr>
            <a:picLocks noChangeAspect="1"/>
          </p:cNvPicPr>
          <p:nvPr/>
        </p:nvPicPr>
        <p:blipFill>
          <a:blip r:embed="rId2">
            <a:extLst>
              <a:ext uri="{28A0092B-C50C-407E-A947-70E740481C1C}">
                <a14:useLocalDpi xmlns:a14="http://schemas.microsoft.com/office/drawing/2010/main" val="0"/>
              </a:ext>
            </a:extLst>
          </a:blip>
          <a:srcRect l="2021" r="2021"/>
          <a:stretch/>
        </p:blipFill>
        <p:spPr>
          <a:xfrm>
            <a:off x="6062775" y="-1"/>
            <a:ext cx="6129225" cy="4251960"/>
          </a:xfrm>
          <a:prstGeom prst="rect">
            <a:avLst/>
          </a:prstGeom>
        </p:spPr>
      </p:pic>
      <p:pic>
        <p:nvPicPr>
          <p:cNvPr id="14" name="Picture 13" descr="A large city landscape at night&#10;&#10;Description automatically generated">
            <a:extLst>
              <a:ext uri="{FF2B5EF4-FFF2-40B4-BE49-F238E27FC236}">
                <a16:creationId xmlns:a16="http://schemas.microsoft.com/office/drawing/2014/main" id="{05540E92-5721-4026-BFB5-5FB08DAB107E}"/>
              </a:ext>
            </a:extLst>
          </p:cNvPr>
          <p:cNvPicPr>
            <a:picLocks noChangeAspect="1"/>
          </p:cNvPicPr>
          <p:nvPr/>
        </p:nvPicPr>
        <p:blipFill rotWithShape="1">
          <a:blip r:embed="rId3">
            <a:extLst>
              <a:ext uri="{28A0092B-C50C-407E-A947-70E740481C1C}">
                <a14:useLocalDpi xmlns:a14="http://schemas.microsoft.com/office/drawing/2010/main" val="0"/>
              </a:ext>
            </a:extLst>
          </a:blip>
          <a:srcRect t="16420" r="4" b="4"/>
          <a:stretch/>
        </p:blipFill>
        <p:spPr>
          <a:xfrm>
            <a:off x="8034587" y="4251960"/>
            <a:ext cx="4157414" cy="2606040"/>
          </a:xfrm>
          <a:prstGeom prst="rect">
            <a:avLst/>
          </a:prstGeom>
        </p:spPr>
      </p:pic>
      <p:sp>
        <p:nvSpPr>
          <p:cNvPr id="23" name="Freeform: Shape 18">
            <a:extLst>
              <a:ext uri="{FF2B5EF4-FFF2-40B4-BE49-F238E27FC236}">
                <a16:creationId xmlns:a16="http://schemas.microsoft.com/office/drawing/2014/main" id="{33CBE267-1877-479F-82F0-E4BAA5BCE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37577" cy="6858478"/>
          </a:xfrm>
          <a:custGeom>
            <a:avLst/>
            <a:gdLst>
              <a:gd name="connsiteX0" fmla="*/ 0 w 9737577"/>
              <a:gd name="connsiteY0" fmla="*/ 0 h 6858478"/>
              <a:gd name="connsiteX1" fmla="*/ 268876 w 9737577"/>
              <a:gd name="connsiteY1" fmla="*/ 0 h 6858478"/>
              <a:gd name="connsiteX2" fmla="*/ 1554480 w 9737577"/>
              <a:gd name="connsiteY2" fmla="*/ 0 h 6858478"/>
              <a:gd name="connsiteX3" fmla="*/ 5489397 w 9737577"/>
              <a:gd name="connsiteY3" fmla="*/ 0 h 6858478"/>
              <a:gd name="connsiteX4" fmla="*/ 6555625 w 9737577"/>
              <a:gd name="connsiteY4" fmla="*/ 0 h 6858478"/>
              <a:gd name="connsiteX5" fmla="*/ 6561202 w 9737577"/>
              <a:gd name="connsiteY5" fmla="*/ 0 h 6858478"/>
              <a:gd name="connsiteX6" fmla="*/ 9737577 w 9737577"/>
              <a:gd name="connsiteY6" fmla="*/ 6858478 h 6858478"/>
              <a:gd name="connsiteX7" fmla="*/ 2313022 w 9737577"/>
              <a:gd name="connsiteY7" fmla="*/ 6858478 h 6858478"/>
              <a:gd name="connsiteX8" fmla="*/ 2313282 w 9737577"/>
              <a:gd name="connsiteY8" fmla="*/ 6857916 h 6858478"/>
              <a:gd name="connsiteX9" fmla="*/ 1554480 w 9737577"/>
              <a:gd name="connsiteY9" fmla="*/ 6857916 h 6858478"/>
              <a:gd name="connsiteX10" fmla="*/ 1554480 w 9737577"/>
              <a:gd name="connsiteY10" fmla="*/ 6858000 h 6858478"/>
              <a:gd name="connsiteX11" fmla="*/ 0 w 9737577"/>
              <a:gd name="connsiteY11"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37577" h="6858478">
                <a:moveTo>
                  <a:pt x="0" y="0"/>
                </a:moveTo>
                <a:lnTo>
                  <a:pt x="268876" y="0"/>
                </a:lnTo>
                <a:lnTo>
                  <a:pt x="1554480" y="0"/>
                </a:lnTo>
                <a:lnTo>
                  <a:pt x="5489397" y="0"/>
                </a:lnTo>
                <a:lnTo>
                  <a:pt x="6555625" y="0"/>
                </a:lnTo>
                <a:lnTo>
                  <a:pt x="6561202" y="0"/>
                </a:lnTo>
                <a:lnTo>
                  <a:pt x="9737577" y="6858478"/>
                </a:lnTo>
                <a:lnTo>
                  <a:pt x="2313022" y="6858478"/>
                </a:lnTo>
                <a:lnTo>
                  <a:pt x="2313282" y="6857916"/>
                </a:lnTo>
                <a:lnTo>
                  <a:pt x="1554480" y="6857916"/>
                </a:lnTo>
                <a:lnTo>
                  <a:pt x="155448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0">
            <a:extLst>
              <a:ext uri="{FF2B5EF4-FFF2-40B4-BE49-F238E27FC236}">
                <a16:creationId xmlns:a16="http://schemas.microsoft.com/office/drawing/2014/main" id="{F2EA12E3-1C9E-43D7-ABCC-C16A6ED4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08951" cy="6858478"/>
          </a:xfrm>
          <a:custGeom>
            <a:avLst/>
            <a:gdLst>
              <a:gd name="connsiteX0" fmla="*/ 0 w 9308951"/>
              <a:gd name="connsiteY0" fmla="*/ 0 h 6858478"/>
              <a:gd name="connsiteX1" fmla="*/ 838200 w 9308951"/>
              <a:gd name="connsiteY1" fmla="*/ 0 h 6858478"/>
              <a:gd name="connsiteX2" fmla="*/ 838200 w 9308951"/>
              <a:gd name="connsiteY2" fmla="*/ 479 h 6858478"/>
              <a:gd name="connsiteX3" fmla="*/ 1230899 w 9308951"/>
              <a:gd name="connsiteY3" fmla="*/ 479 h 6858478"/>
              <a:gd name="connsiteX4" fmla="*/ 1230899 w 9308951"/>
              <a:gd name="connsiteY4" fmla="*/ 0 h 6858478"/>
              <a:gd name="connsiteX5" fmla="*/ 5060771 w 9308951"/>
              <a:gd name="connsiteY5" fmla="*/ 0 h 6858478"/>
              <a:gd name="connsiteX6" fmla="*/ 6126999 w 9308951"/>
              <a:gd name="connsiteY6" fmla="*/ 0 h 6858478"/>
              <a:gd name="connsiteX7" fmla="*/ 6132576 w 9308951"/>
              <a:gd name="connsiteY7" fmla="*/ 0 h 6858478"/>
              <a:gd name="connsiteX8" fmla="*/ 9308951 w 9308951"/>
              <a:gd name="connsiteY8" fmla="*/ 6858478 h 6858478"/>
              <a:gd name="connsiteX9" fmla="*/ 1884396 w 9308951"/>
              <a:gd name="connsiteY9" fmla="*/ 6858478 h 6858478"/>
              <a:gd name="connsiteX10" fmla="*/ 1884656 w 9308951"/>
              <a:gd name="connsiteY10" fmla="*/ 6857916 h 6858478"/>
              <a:gd name="connsiteX11" fmla="*/ 1230899 w 9308951"/>
              <a:gd name="connsiteY11" fmla="*/ 6857916 h 6858478"/>
              <a:gd name="connsiteX12" fmla="*/ 1230899 w 9308951"/>
              <a:gd name="connsiteY12" fmla="*/ 6858478 h 6858478"/>
              <a:gd name="connsiteX13" fmla="*/ 651890 w 9308951"/>
              <a:gd name="connsiteY13" fmla="*/ 6858478 h 6858478"/>
              <a:gd name="connsiteX14" fmla="*/ 651890 w 9308951"/>
              <a:gd name="connsiteY14" fmla="*/ 6858000 h 6858478"/>
              <a:gd name="connsiteX15" fmla="*/ 0 w 9308951"/>
              <a:gd name="connsiteY15"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08951" h="6858478">
                <a:moveTo>
                  <a:pt x="0" y="0"/>
                </a:moveTo>
                <a:lnTo>
                  <a:pt x="838200" y="0"/>
                </a:lnTo>
                <a:lnTo>
                  <a:pt x="838200" y="479"/>
                </a:lnTo>
                <a:lnTo>
                  <a:pt x="1230899" y="479"/>
                </a:lnTo>
                <a:lnTo>
                  <a:pt x="1230899" y="0"/>
                </a:lnTo>
                <a:lnTo>
                  <a:pt x="5060771" y="0"/>
                </a:lnTo>
                <a:lnTo>
                  <a:pt x="6126999" y="0"/>
                </a:lnTo>
                <a:lnTo>
                  <a:pt x="6132576" y="0"/>
                </a:lnTo>
                <a:lnTo>
                  <a:pt x="9308951" y="6858478"/>
                </a:lnTo>
                <a:lnTo>
                  <a:pt x="1884396" y="6858478"/>
                </a:lnTo>
                <a:lnTo>
                  <a:pt x="1884656" y="6857916"/>
                </a:lnTo>
                <a:lnTo>
                  <a:pt x="1230899" y="6857916"/>
                </a:lnTo>
                <a:lnTo>
                  <a:pt x="1230899" y="6858478"/>
                </a:lnTo>
                <a:lnTo>
                  <a:pt x="651890" y="6858478"/>
                </a:lnTo>
                <a:lnTo>
                  <a:pt x="651890"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D4E3F31-5165-44F5-BEBA-F1690DBB72CF}"/>
              </a:ext>
            </a:extLst>
          </p:cNvPr>
          <p:cNvSpPr>
            <a:spLocks noGrp="1"/>
          </p:cNvSpPr>
          <p:nvPr>
            <p:ph type="title"/>
          </p:nvPr>
        </p:nvSpPr>
        <p:spPr>
          <a:xfrm>
            <a:off x="804672" y="365125"/>
            <a:ext cx="5398235" cy="1325563"/>
          </a:xfrm>
        </p:spPr>
        <p:txBody>
          <a:bodyPr>
            <a:normAutofit/>
          </a:bodyPr>
          <a:lstStyle/>
          <a:p>
            <a:r>
              <a:rPr lang="en-US"/>
              <a:t>Hotel Mercure</a:t>
            </a:r>
            <a:endParaRPr lang="en-GB" dirty="0"/>
          </a:p>
        </p:txBody>
      </p:sp>
      <p:sp>
        <p:nvSpPr>
          <p:cNvPr id="3" name="Content Placeholder 2">
            <a:extLst>
              <a:ext uri="{FF2B5EF4-FFF2-40B4-BE49-F238E27FC236}">
                <a16:creationId xmlns:a16="http://schemas.microsoft.com/office/drawing/2014/main" id="{426C73C4-67D2-4B75-B880-4D31A92C2FFE}"/>
              </a:ext>
            </a:extLst>
          </p:cNvPr>
          <p:cNvSpPr>
            <a:spLocks noGrp="1"/>
          </p:cNvSpPr>
          <p:nvPr>
            <p:ph idx="1"/>
          </p:nvPr>
        </p:nvSpPr>
        <p:spPr>
          <a:xfrm>
            <a:off x="804672" y="2022601"/>
            <a:ext cx="6032856" cy="4154361"/>
          </a:xfrm>
        </p:spPr>
        <p:txBody>
          <a:bodyPr>
            <a:normAutofit/>
          </a:bodyPr>
          <a:lstStyle/>
          <a:p>
            <a:pPr marL="0" indent="0">
              <a:buNone/>
            </a:pPr>
            <a:r>
              <a:rPr lang="en-GB" sz="1700">
                <a:latin typeface="Helvetica LT Std" panose="020B0504020202020204" pitchFamily="34" charset="0"/>
              </a:rPr>
              <a:t>Mercure Hotel Project is a 60 rooms, 4 stars+ luxurious hotel, utilizing KNX system for Comfort, Luxury &amp; Energy-Saving. KNX Guest Room Management System has been proposed with light dimming &amp; switching, blinds control, temperature control, air flow control, motion sensors, hotel signaling (DND/MUR) and scenes recall. </a:t>
            </a:r>
          </a:p>
          <a:p>
            <a:pPr marL="0" indent="0">
              <a:buNone/>
            </a:pPr>
            <a:r>
              <a:rPr lang="en-GB" sz="1700">
                <a:latin typeface="Helvetica LT Std" panose="020B0504020202020204" pitchFamily="34" charset="0"/>
              </a:rPr>
              <a:t>Integration with VingCard Door Lock system, MICROS Fidelio, audio system, DALI lights, ModBus system used for controlling HVAC sources were major challenges to adapt and utilize. Such processes and integrations have been applied in a complex sequence to achieve Comfort, Luxury, &amp; Energy-saving without affecting quality using a building management software which allows to control and monitor 5,000 data points.</a:t>
            </a:r>
          </a:p>
          <a:p>
            <a:pPr marL="0" indent="0">
              <a:buNone/>
            </a:pPr>
            <a:r>
              <a:rPr lang="en-GB" sz="1700">
                <a:latin typeface="Helvetica LT Std" panose="020B0504020202020204" pitchFamily="34" charset="0"/>
              </a:rPr>
              <a:t>The BMS system is responsible for trending, reporting, alarms and maintenance management of all data points.</a:t>
            </a:r>
            <a:endParaRPr lang="en-GB" sz="1700" dirty="0">
              <a:latin typeface="Helvetica LT Std" panose="020B0504020202020204" pitchFamily="34" charset="0"/>
            </a:endParaRPr>
          </a:p>
        </p:txBody>
      </p:sp>
    </p:spTree>
    <p:extLst>
      <p:ext uri="{BB962C8B-B14F-4D97-AF65-F5344CB8AC3E}">
        <p14:creationId xmlns:p14="http://schemas.microsoft.com/office/powerpoint/2010/main" val="61510018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8" name="Picture 27" descr="A room with a sink and a mirror&#10;&#10;Description automatically generated">
            <a:extLst>
              <a:ext uri="{FF2B5EF4-FFF2-40B4-BE49-F238E27FC236}">
                <a16:creationId xmlns:a16="http://schemas.microsoft.com/office/drawing/2014/main" id="{47A67163-AA7D-420B-BEDF-F82500F9F45D}"/>
              </a:ext>
            </a:extLst>
          </p:cNvPr>
          <p:cNvPicPr>
            <a:picLocks noChangeAspect="1"/>
          </p:cNvPicPr>
          <p:nvPr/>
        </p:nvPicPr>
        <p:blipFill rotWithShape="1">
          <a:blip r:embed="rId3">
            <a:duotone>
              <a:prstClr val="black"/>
              <a:schemeClr val="tx2">
                <a:tint val="45000"/>
                <a:satMod val="400000"/>
              </a:schemeClr>
            </a:duotone>
            <a:alphaModFix amt="35000"/>
            <a:extLst>
              <a:ext uri="{28A0092B-C50C-407E-A947-70E740481C1C}">
                <a14:useLocalDpi xmlns:a14="http://schemas.microsoft.com/office/drawing/2010/main" val="0"/>
              </a:ext>
            </a:extLst>
          </a:blip>
          <a:srcRect t="2534" b="13222"/>
          <a:stretch/>
        </p:blipFill>
        <p:spPr>
          <a:xfrm>
            <a:off x="-7" y="-8"/>
            <a:ext cx="12192000" cy="6855958"/>
          </a:xfrm>
          <a:prstGeom prst="rect">
            <a:avLst/>
          </a:prstGeom>
        </p:spPr>
      </p:pic>
      <p:sp>
        <p:nvSpPr>
          <p:cNvPr id="2" name="Title 1">
            <a:extLst>
              <a:ext uri="{FF2B5EF4-FFF2-40B4-BE49-F238E27FC236}">
                <a16:creationId xmlns:a16="http://schemas.microsoft.com/office/drawing/2014/main" id="{AEEB0267-D146-4404-BC1A-A04CB376684B}"/>
              </a:ext>
            </a:extLst>
          </p:cNvPr>
          <p:cNvSpPr>
            <a:spLocks noGrp="1"/>
          </p:cNvSpPr>
          <p:nvPr>
            <p:ph type="title"/>
          </p:nvPr>
        </p:nvSpPr>
        <p:spPr>
          <a:xfrm>
            <a:off x="716814" y="773206"/>
            <a:ext cx="6560111" cy="1325563"/>
          </a:xfrm>
        </p:spPr>
        <p:txBody>
          <a:bodyPr>
            <a:normAutofit/>
          </a:bodyPr>
          <a:lstStyle/>
          <a:p>
            <a:r>
              <a:rPr lang="en-US" dirty="0">
                <a:latin typeface="Helvetica LT Std" panose="020B0504020202020204" pitchFamily="34" charset="0"/>
              </a:rPr>
              <a:t>Guest Rooms – Comfort+</a:t>
            </a:r>
            <a:endParaRPr lang="en-GB" dirty="0">
              <a:latin typeface="Helvetica LT Std" panose="020B0504020202020204" pitchFamily="34" charset="0"/>
            </a:endParaRPr>
          </a:p>
        </p:txBody>
      </p:sp>
      <p:sp>
        <p:nvSpPr>
          <p:cNvPr id="36" name="Freeform: Shape 31">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A picture containing table, indoor, wooden, sitting&#10;&#10;Description automatically generated">
            <a:extLst>
              <a:ext uri="{FF2B5EF4-FFF2-40B4-BE49-F238E27FC236}">
                <a16:creationId xmlns:a16="http://schemas.microsoft.com/office/drawing/2014/main" id="{4A4CFDF5-EED0-4562-BE86-561621AF34AD}"/>
              </a:ext>
            </a:extLst>
          </p:cNvPr>
          <p:cNvPicPr>
            <a:picLocks noChangeAspect="1"/>
          </p:cNvPicPr>
          <p:nvPr/>
        </p:nvPicPr>
        <p:blipFill rotWithShape="1">
          <a:blip r:embed="rId4">
            <a:extLst>
              <a:ext uri="{28A0092B-C50C-407E-A947-70E740481C1C}">
                <a14:useLocalDpi xmlns:a14="http://schemas.microsoft.com/office/drawing/2010/main" val="0"/>
              </a:ext>
            </a:extLst>
          </a:blip>
          <a:srcRect l="3881" r="8969" b="3"/>
          <a:stretch/>
        </p:blipFill>
        <p:spPr>
          <a:xfrm>
            <a:off x="7689829" y="10"/>
            <a:ext cx="4502173" cy="3448209"/>
          </a:xfrm>
          <a:custGeom>
            <a:avLst/>
            <a:gdLst/>
            <a:ahLst/>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sp>
        <p:nvSpPr>
          <p:cNvPr id="37" name="Freeform: Shape 33">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indoor, clock, box, mounted&#10;&#10;Description automatically generated">
            <a:extLst>
              <a:ext uri="{FF2B5EF4-FFF2-40B4-BE49-F238E27FC236}">
                <a16:creationId xmlns:a16="http://schemas.microsoft.com/office/drawing/2014/main" id="{12F0952C-0F6F-47A7-B4BF-57BF89FA6B6A}"/>
              </a:ext>
            </a:extLst>
          </p:cNvPr>
          <p:cNvPicPr>
            <a:picLocks noChangeAspect="1"/>
          </p:cNvPicPr>
          <p:nvPr/>
        </p:nvPicPr>
        <p:blipFill rotWithShape="1">
          <a:blip r:embed="rId5">
            <a:extLst>
              <a:ext uri="{28A0092B-C50C-407E-A947-70E740481C1C}">
                <a14:useLocalDpi xmlns:a14="http://schemas.microsoft.com/office/drawing/2010/main" val="0"/>
              </a:ext>
            </a:extLst>
          </a:blip>
          <a:srcRect r="7512" b="1"/>
          <a:stretch/>
        </p:blipFill>
        <p:spPr>
          <a:xfrm>
            <a:off x="8768827" y="4082141"/>
            <a:ext cx="3423175" cy="2775859"/>
          </a:xfrm>
          <a:custGeom>
            <a:avLst/>
            <a:gdLst/>
            <a:ahLst/>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
        <p:nvSpPr>
          <p:cNvPr id="21" name="Content Placeholder 20">
            <a:extLst>
              <a:ext uri="{FF2B5EF4-FFF2-40B4-BE49-F238E27FC236}">
                <a16:creationId xmlns:a16="http://schemas.microsoft.com/office/drawing/2014/main" id="{5455E486-EA48-40B0-A581-D641804DF567}"/>
              </a:ext>
            </a:extLst>
          </p:cNvPr>
          <p:cNvSpPr>
            <a:spLocks noGrp="1"/>
          </p:cNvSpPr>
          <p:nvPr>
            <p:ph idx="1"/>
          </p:nvPr>
        </p:nvSpPr>
        <p:spPr>
          <a:xfrm>
            <a:off x="838200" y="1825625"/>
            <a:ext cx="6560111" cy="4351338"/>
          </a:xfrm>
        </p:spPr>
        <p:txBody>
          <a:bodyPr>
            <a:normAutofit/>
          </a:bodyPr>
          <a:lstStyle/>
          <a:p>
            <a:endParaRPr lang="en-US" sz="1700" dirty="0">
              <a:latin typeface="Helvetica LT Std" panose="020B0504020202020204" pitchFamily="34" charset="0"/>
            </a:endParaRPr>
          </a:p>
          <a:p>
            <a:endParaRPr lang="en-US" sz="1700" dirty="0">
              <a:latin typeface="Helvetica LT Std" panose="020B0504020202020204" pitchFamily="34" charset="0"/>
            </a:endParaRPr>
          </a:p>
          <a:p>
            <a:r>
              <a:rPr lang="en-US" sz="1700" dirty="0">
                <a:latin typeface="Helvetica LT Std" panose="020B0504020202020204" pitchFamily="34" charset="0"/>
              </a:rPr>
              <a:t>Each guest room is equipped with KNX devices </a:t>
            </a:r>
            <a:r>
              <a:rPr lang="en-GB" sz="1700" dirty="0">
                <a:latin typeface="Helvetica LT Std" panose="020B0504020202020204" pitchFamily="34" charset="0"/>
              </a:rPr>
              <a:t>that allow customers easy control of the utilities in the rooms: lights, curtains, temperature and hotel </a:t>
            </a:r>
            <a:r>
              <a:rPr lang="en-US" sz="1700" dirty="0">
                <a:latin typeface="Helvetica LT Std" panose="020B0504020202020204" pitchFamily="34" charset="0"/>
              </a:rPr>
              <a:t>signaling – DND/MUR.</a:t>
            </a:r>
          </a:p>
          <a:p>
            <a:r>
              <a:rPr lang="en-US" sz="1700" dirty="0">
                <a:latin typeface="Helvetica LT Std" panose="020B0504020202020204" pitchFamily="34" charset="0"/>
              </a:rPr>
              <a:t>For increased comfort every room is equipped with one Samsung tablet used for visualization/controlling all the functions of the room and present other possible information (attractions in town, taxi numbers, restaurant and bar menu …)</a:t>
            </a:r>
          </a:p>
          <a:p>
            <a:r>
              <a:rPr lang="en-US" sz="1700" dirty="0">
                <a:latin typeface="Helvetica LT Std" panose="020B0504020202020204" pitchFamily="34" charset="0"/>
              </a:rPr>
              <a:t>Virtual holder system; solution based on presence sensors which detect if the room is occupied or not</a:t>
            </a:r>
          </a:p>
          <a:p>
            <a:r>
              <a:rPr lang="en-US" sz="1700" dirty="0">
                <a:latin typeface="Helvetica LT Std" panose="020B0504020202020204" pitchFamily="34" charset="0"/>
              </a:rPr>
              <a:t>Air flow control performed by automation of the variable air volume units</a:t>
            </a:r>
          </a:p>
          <a:p>
            <a:endParaRPr lang="en-GB" dirty="0"/>
          </a:p>
        </p:txBody>
      </p:sp>
      <p:sp>
        <p:nvSpPr>
          <p:cNvPr id="31" name="Content Placeholder 2">
            <a:extLst>
              <a:ext uri="{FF2B5EF4-FFF2-40B4-BE49-F238E27FC236}">
                <a16:creationId xmlns:a16="http://schemas.microsoft.com/office/drawing/2014/main" id="{2724A614-76FC-422F-AE92-1209F3EAEB18}"/>
              </a:ext>
            </a:extLst>
          </p:cNvPr>
          <p:cNvSpPr txBox="1">
            <a:spLocks/>
          </p:cNvSpPr>
          <p:nvPr/>
        </p:nvSpPr>
        <p:spPr>
          <a:xfrm>
            <a:off x="6979313" y="2871982"/>
            <a:ext cx="4375579" cy="31001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500" dirty="0">
              <a:latin typeface="Helvetica LT Std" panose="020B0504020202020204" pitchFamily="34" charset="0"/>
            </a:endParaRPr>
          </a:p>
        </p:txBody>
      </p:sp>
    </p:spTree>
    <p:extLst>
      <p:ext uri="{BB962C8B-B14F-4D97-AF65-F5344CB8AC3E}">
        <p14:creationId xmlns:p14="http://schemas.microsoft.com/office/powerpoint/2010/main" val="335976158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room with a sink and a mirror&#10;&#10;Description automatically generated">
            <a:extLst>
              <a:ext uri="{FF2B5EF4-FFF2-40B4-BE49-F238E27FC236}">
                <a16:creationId xmlns:a16="http://schemas.microsoft.com/office/drawing/2014/main" id="{DB73C38D-ABD5-4D73-B00A-1E7C6943BA11}"/>
              </a:ext>
            </a:extLst>
          </p:cNvPr>
          <p:cNvPicPr>
            <a:picLocks noChangeAspect="1"/>
          </p:cNvPicPr>
          <p:nvPr/>
        </p:nvPicPr>
        <p:blipFill rotWithShape="1">
          <a:blip r:embed="rId3">
            <a:duotone>
              <a:prstClr val="black"/>
              <a:schemeClr val="tx2">
                <a:tint val="45000"/>
                <a:satMod val="400000"/>
              </a:schemeClr>
            </a:duotone>
            <a:alphaModFix amt="35000"/>
            <a:extLst>
              <a:ext uri="{28A0092B-C50C-407E-A947-70E740481C1C}">
                <a14:useLocalDpi xmlns:a14="http://schemas.microsoft.com/office/drawing/2010/main" val="0"/>
              </a:ext>
            </a:extLst>
          </a:blip>
          <a:srcRect t="2413" b="13342"/>
          <a:stretch/>
        </p:blipFill>
        <p:spPr>
          <a:xfrm>
            <a:off x="-7" y="-8"/>
            <a:ext cx="12192000" cy="6855958"/>
          </a:xfrm>
          <a:prstGeom prst="rect">
            <a:avLst/>
          </a:prstGeom>
        </p:spPr>
      </p:pic>
      <p:sp>
        <p:nvSpPr>
          <p:cNvPr id="2" name="Title 1">
            <a:extLst>
              <a:ext uri="{FF2B5EF4-FFF2-40B4-BE49-F238E27FC236}">
                <a16:creationId xmlns:a16="http://schemas.microsoft.com/office/drawing/2014/main" id="{AEEB0267-D146-4404-BC1A-A04CB376684B}"/>
              </a:ext>
            </a:extLst>
          </p:cNvPr>
          <p:cNvSpPr>
            <a:spLocks noGrp="1"/>
          </p:cNvSpPr>
          <p:nvPr>
            <p:ph type="title"/>
          </p:nvPr>
        </p:nvSpPr>
        <p:spPr>
          <a:xfrm>
            <a:off x="183536" y="257560"/>
            <a:ext cx="7259211" cy="1325563"/>
          </a:xfrm>
        </p:spPr>
        <p:txBody>
          <a:bodyPr>
            <a:normAutofit/>
          </a:bodyPr>
          <a:lstStyle/>
          <a:p>
            <a:r>
              <a:rPr lang="en-US" sz="4000" dirty="0">
                <a:latin typeface="Helvetica LT Std" panose="020B0504020202020204" pitchFamily="34" charset="0"/>
              </a:rPr>
              <a:t>Guest Rooms – Energy-Saving</a:t>
            </a:r>
            <a:endParaRPr lang="en-GB" sz="4000" dirty="0">
              <a:latin typeface="Helvetica LT Std" panose="020B0504020202020204" pitchFamily="34" charset="0"/>
            </a:endParaRPr>
          </a:p>
        </p:txBody>
      </p:sp>
      <p:sp>
        <p:nvSpPr>
          <p:cNvPr id="3" name="Content Placeholder 2">
            <a:extLst>
              <a:ext uri="{FF2B5EF4-FFF2-40B4-BE49-F238E27FC236}">
                <a16:creationId xmlns:a16="http://schemas.microsoft.com/office/drawing/2014/main" id="{C127110A-79E5-46AE-80E6-9861EB4FAD05}"/>
              </a:ext>
            </a:extLst>
          </p:cNvPr>
          <p:cNvSpPr>
            <a:spLocks noGrp="1"/>
          </p:cNvSpPr>
          <p:nvPr>
            <p:ph idx="1"/>
          </p:nvPr>
        </p:nvSpPr>
        <p:spPr>
          <a:xfrm>
            <a:off x="571222" y="1529565"/>
            <a:ext cx="6953877" cy="5026510"/>
          </a:xfrm>
        </p:spPr>
        <p:txBody>
          <a:bodyPr anchor="t">
            <a:normAutofit fontScale="25000" lnSpcReduction="20000"/>
          </a:bodyPr>
          <a:lstStyle/>
          <a:p>
            <a:pPr marL="0" indent="0">
              <a:lnSpc>
                <a:spcPct val="120000"/>
              </a:lnSpc>
              <a:buNone/>
            </a:pPr>
            <a:r>
              <a:rPr lang="en-US" sz="6400" dirty="0">
                <a:latin typeface="Helvetica LT Std" panose="020B0504020202020204" pitchFamily="34" charset="0"/>
              </a:rPr>
              <a:t>Temperature control is realized based on information provided from BMS system: </a:t>
            </a:r>
          </a:p>
          <a:p>
            <a:pPr marL="742950" lvl="1" indent="-285750"/>
            <a:r>
              <a:rPr lang="en-US" sz="6000" dirty="0">
                <a:latin typeface="Helvetica LT Std" panose="020B0504020202020204" pitchFamily="34" charset="0"/>
              </a:rPr>
              <a:t>Status of room (booked/checked in/checked out)</a:t>
            </a:r>
          </a:p>
          <a:p>
            <a:pPr marL="742950" lvl="1" indent="-285750">
              <a:lnSpc>
                <a:spcPct val="120000"/>
              </a:lnSpc>
            </a:pPr>
            <a:r>
              <a:rPr lang="en-US" sz="6000" dirty="0">
                <a:latin typeface="Helvetica LT Std" panose="020B0504020202020204" pitchFamily="34" charset="0"/>
              </a:rPr>
              <a:t>Presence in room – information provided from virtual holder system; solution based on presence sensors which detect if the room is occupied or not </a:t>
            </a:r>
          </a:p>
          <a:p>
            <a:pPr marL="742950" lvl="1" indent="-285750"/>
            <a:r>
              <a:rPr lang="en-US" sz="6000" dirty="0">
                <a:latin typeface="Helvetica LT Std" panose="020B0504020202020204" pitchFamily="34" charset="0"/>
              </a:rPr>
              <a:t>Window status (open/close)</a:t>
            </a:r>
          </a:p>
          <a:p>
            <a:pPr marL="0" indent="0">
              <a:buNone/>
            </a:pPr>
            <a:endParaRPr lang="en-US" sz="6400" dirty="0">
              <a:latin typeface="Helvetica LT Std" panose="020B0504020202020204" pitchFamily="34" charset="0"/>
            </a:endParaRPr>
          </a:p>
          <a:p>
            <a:pPr marL="0" indent="0">
              <a:lnSpc>
                <a:spcPct val="120000"/>
              </a:lnSpc>
              <a:buNone/>
            </a:pPr>
            <a:r>
              <a:rPr lang="en-US" sz="6400" dirty="0">
                <a:latin typeface="Helvetica LT Std" panose="020B0504020202020204" pitchFamily="34" charset="0"/>
              </a:rPr>
              <a:t>Clean air provided from air handling units is controlled from KNX system and the level of ventilation is changed automatically based on information provided from virtual holder system (occupied/ not occupied).</a:t>
            </a:r>
          </a:p>
          <a:p>
            <a:pPr marL="0" indent="0">
              <a:buNone/>
            </a:pPr>
            <a:endParaRPr lang="en-US" sz="6400" dirty="0">
              <a:latin typeface="Helvetica LT Std" panose="020B0504020202020204" pitchFamily="34" charset="0"/>
            </a:endParaRPr>
          </a:p>
          <a:p>
            <a:pPr marL="0" indent="0">
              <a:lnSpc>
                <a:spcPct val="120000"/>
              </a:lnSpc>
              <a:buNone/>
            </a:pPr>
            <a:r>
              <a:rPr lang="en-US" sz="6400" dirty="0">
                <a:latin typeface="Helvetica LT Std" panose="020B0504020202020204" pitchFamily="34" charset="0"/>
              </a:rPr>
              <a:t>Integration with Micros Fidelio, </a:t>
            </a:r>
            <a:r>
              <a:rPr lang="en-US" sz="6400" dirty="0" err="1">
                <a:latin typeface="Helvetica LT Std" panose="020B0504020202020204" pitchFamily="34" charset="0"/>
              </a:rPr>
              <a:t>VingCard</a:t>
            </a:r>
            <a:r>
              <a:rPr lang="en-US" sz="6400" dirty="0">
                <a:latin typeface="Helvetica LT Std" panose="020B0504020202020204" pitchFamily="34" charset="0"/>
              </a:rPr>
              <a:t> system complete the building management system and allow complex scenario: b</a:t>
            </a:r>
            <a:r>
              <a:rPr lang="en-GB" sz="6400" dirty="0" err="1">
                <a:latin typeface="Helvetica LT Std" panose="020B0504020202020204" pitchFamily="34" charset="0"/>
              </a:rPr>
              <a:t>ased</a:t>
            </a:r>
            <a:r>
              <a:rPr lang="en-GB" sz="6400" dirty="0">
                <a:latin typeface="Helvetica LT Std" panose="020B0504020202020204" pitchFamily="34" charset="0"/>
              </a:rPr>
              <a:t> on check-in signal from MICROS Fidelio hotel management system can be used to automatically start different actions like turning on the light or switch to comfort mode of the HVAC system without any actions taken from the hotel staff. The receptionists have the possibility to adjust the room setting to the customers’ needs e.g. lounge feeling, more lights, etc.</a:t>
            </a:r>
          </a:p>
          <a:p>
            <a:pPr marL="0" indent="0">
              <a:lnSpc>
                <a:spcPct val="120000"/>
              </a:lnSpc>
              <a:buNone/>
            </a:pPr>
            <a:endParaRPr lang="en-US" sz="1800" dirty="0">
              <a:latin typeface="Helvetica LT Std" panose="020B0504020202020204" pitchFamily="34" charset="0"/>
            </a:endParaRPr>
          </a:p>
          <a:p>
            <a:endParaRPr lang="en-US" sz="1800" dirty="0">
              <a:latin typeface="Helvetica LT Std" panose="020B0504020202020204" pitchFamily="34" charset="0"/>
            </a:endParaRPr>
          </a:p>
        </p:txBody>
      </p:sp>
      <p:pic>
        <p:nvPicPr>
          <p:cNvPr id="5" name="Picture 4" descr="A close up of a door&#10;&#10;Description automatically generated">
            <a:extLst>
              <a:ext uri="{FF2B5EF4-FFF2-40B4-BE49-F238E27FC236}">
                <a16:creationId xmlns:a16="http://schemas.microsoft.com/office/drawing/2014/main" id="{3EFB9D16-096F-428F-BC0E-221C3A74215A}"/>
              </a:ext>
            </a:extLst>
          </p:cNvPr>
          <p:cNvPicPr>
            <a:picLocks noChangeAspect="1"/>
          </p:cNvPicPr>
          <p:nvPr/>
        </p:nvPicPr>
        <p:blipFill rotWithShape="1">
          <a:blip r:embed="rId4">
            <a:extLst>
              <a:ext uri="{28A0092B-C50C-407E-A947-70E740481C1C}">
                <a14:useLocalDpi xmlns:a14="http://schemas.microsoft.com/office/drawing/2010/main" val="0"/>
              </a:ext>
            </a:extLst>
          </a:blip>
          <a:srcRect r="-4" b="1764"/>
          <a:stretch/>
        </p:blipFill>
        <p:spPr>
          <a:xfrm>
            <a:off x="7689829" y="-2055"/>
            <a:ext cx="4502173" cy="3316924"/>
          </a:xfrm>
          <a:custGeom>
            <a:avLst/>
            <a:gdLst/>
            <a:ahLst/>
            <a:cxnLst/>
            <a:rect l="l" t="t" r="r" b="b"/>
            <a:pathLst>
              <a:path w="4502173" h="3316924">
                <a:moveTo>
                  <a:pt x="154695" y="0"/>
                </a:moveTo>
                <a:lnTo>
                  <a:pt x="4502173" y="0"/>
                </a:lnTo>
                <a:lnTo>
                  <a:pt x="4502173" y="2237639"/>
                </a:lnTo>
                <a:lnTo>
                  <a:pt x="4365663" y="2420191"/>
                </a:lnTo>
                <a:cubicBezTo>
                  <a:pt x="3913696" y="2967849"/>
                  <a:pt x="3229704" y="3316924"/>
                  <a:pt x="2464181" y="3316924"/>
                </a:cubicBezTo>
                <a:cubicBezTo>
                  <a:pt x="1103251" y="3316924"/>
                  <a:pt x="0" y="2213673"/>
                  <a:pt x="0" y="852743"/>
                </a:cubicBezTo>
                <a:cubicBezTo>
                  <a:pt x="0" y="597569"/>
                  <a:pt x="38787" y="351454"/>
                  <a:pt x="110786" y="119971"/>
                </a:cubicBezTo>
                <a:close/>
              </a:path>
            </a:pathLst>
          </a:custGeom>
        </p:spPr>
      </p:pic>
      <p:pic>
        <p:nvPicPr>
          <p:cNvPr id="7" name="Picture 6" descr="A picture containing sitting, small, room, white&#10;&#10;Description automatically generated">
            <a:extLst>
              <a:ext uri="{FF2B5EF4-FFF2-40B4-BE49-F238E27FC236}">
                <a16:creationId xmlns:a16="http://schemas.microsoft.com/office/drawing/2014/main" id="{66951BBF-7DF9-4E7E-BF64-D5C7DC79CCC8}"/>
              </a:ext>
            </a:extLst>
          </p:cNvPr>
          <p:cNvPicPr>
            <a:picLocks noChangeAspect="1"/>
          </p:cNvPicPr>
          <p:nvPr/>
        </p:nvPicPr>
        <p:blipFill rotWithShape="1">
          <a:blip r:embed="rId5">
            <a:extLst>
              <a:ext uri="{28A0092B-C50C-407E-A947-70E740481C1C}">
                <a14:useLocalDpi xmlns:a14="http://schemas.microsoft.com/office/drawing/2010/main" val="0"/>
              </a:ext>
            </a:extLst>
          </a:blip>
          <a:srcRect t="29142" r="4" b="10043"/>
          <a:stretch/>
        </p:blipFill>
        <p:spPr>
          <a:xfrm>
            <a:off x="8768834" y="4082148"/>
            <a:ext cx="3423175" cy="2775859"/>
          </a:xfrm>
          <a:custGeom>
            <a:avLst/>
            <a:gdLst/>
            <a:ahLst/>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Tree>
    <p:extLst>
      <p:ext uri="{BB962C8B-B14F-4D97-AF65-F5344CB8AC3E}">
        <p14:creationId xmlns:p14="http://schemas.microsoft.com/office/powerpoint/2010/main" val="2884751817"/>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indoor, ceiling, building, table&#10;&#10;Description automatically generated">
            <a:extLst>
              <a:ext uri="{FF2B5EF4-FFF2-40B4-BE49-F238E27FC236}">
                <a16:creationId xmlns:a16="http://schemas.microsoft.com/office/drawing/2014/main" id="{EAA296FF-0D43-40B4-B1BD-FBDCAAD834A9}"/>
              </a:ext>
            </a:extLst>
          </p:cNvPr>
          <p:cNvPicPr>
            <a:picLocks noChangeAspect="1"/>
          </p:cNvPicPr>
          <p:nvPr/>
        </p:nvPicPr>
        <p:blipFill rotWithShape="1">
          <a:blip r:embed="rId2">
            <a:duotone>
              <a:prstClr val="black"/>
              <a:schemeClr val="tx2">
                <a:tint val="45000"/>
                <a:satMod val="400000"/>
              </a:schemeClr>
            </a:duotone>
            <a:alphaModFix amt="35000"/>
            <a:extLst>
              <a:ext uri="{28A0092B-C50C-407E-A947-70E740481C1C}">
                <a14:useLocalDpi xmlns:a14="http://schemas.microsoft.com/office/drawing/2010/main" val="0"/>
              </a:ext>
            </a:extLst>
          </a:blip>
          <a:srcRect t="3290" b="21732"/>
          <a:stretch/>
        </p:blipFill>
        <p:spPr>
          <a:xfrm>
            <a:off x="-7" y="-8"/>
            <a:ext cx="12192000" cy="6855958"/>
          </a:xfrm>
          <a:prstGeom prst="rect">
            <a:avLst/>
          </a:prstGeom>
        </p:spPr>
      </p:pic>
      <p:sp>
        <p:nvSpPr>
          <p:cNvPr id="2" name="Title 1">
            <a:extLst>
              <a:ext uri="{FF2B5EF4-FFF2-40B4-BE49-F238E27FC236}">
                <a16:creationId xmlns:a16="http://schemas.microsoft.com/office/drawing/2014/main" id="{DA2EB4A4-0B84-46B7-B409-95D7F329754E}"/>
              </a:ext>
            </a:extLst>
          </p:cNvPr>
          <p:cNvSpPr>
            <a:spLocks noGrp="1"/>
          </p:cNvSpPr>
          <p:nvPr>
            <p:ph type="title"/>
          </p:nvPr>
        </p:nvSpPr>
        <p:spPr>
          <a:xfrm>
            <a:off x="801098" y="1396289"/>
            <a:ext cx="6387102" cy="1325563"/>
          </a:xfrm>
        </p:spPr>
        <p:txBody>
          <a:bodyPr>
            <a:normAutofit/>
          </a:bodyPr>
          <a:lstStyle/>
          <a:p>
            <a:r>
              <a:rPr lang="en-US" sz="3700" dirty="0"/>
              <a:t>Common areas – Lobby, Meeting rooms, Restaurant and bar</a:t>
            </a:r>
            <a:endParaRPr lang="en-GB" sz="3700" dirty="0"/>
          </a:p>
        </p:txBody>
      </p:sp>
      <p:sp>
        <p:nvSpPr>
          <p:cNvPr id="3" name="Content Placeholder 2">
            <a:extLst>
              <a:ext uri="{FF2B5EF4-FFF2-40B4-BE49-F238E27FC236}">
                <a16:creationId xmlns:a16="http://schemas.microsoft.com/office/drawing/2014/main" id="{67423D96-80C2-4BDF-816B-99512F7CBD1C}"/>
              </a:ext>
            </a:extLst>
          </p:cNvPr>
          <p:cNvSpPr>
            <a:spLocks noGrp="1"/>
          </p:cNvSpPr>
          <p:nvPr>
            <p:ph idx="1"/>
          </p:nvPr>
        </p:nvSpPr>
        <p:spPr>
          <a:xfrm>
            <a:off x="805542" y="2871982"/>
            <a:ext cx="6382657" cy="3181684"/>
          </a:xfrm>
        </p:spPr>
        <p:txBody>
          <a:bodyPr anchor="t">
            <a:normAutofit lnSpcReduction="10000"/>
          </a:bodyPr>
          <a:lstStyle/>
          <a:p>
            <a:pPr marL="0" indent="0">
              <a:buNone/>
            </a:pPr>
            <a:r>
              <a:rPr lang="en-GB" sz="1500" dirty="0">
                <a:latin typeface="Helvetica LT Std" panose="020B0504020202020204" pitchFamily="34" charset="0"/>
              </a:rPr>
              <a:t>True Presence </a:t>
            </a:r>
            <a:r>
              <a:rPr lang="en-GB" sz="1500" dirty="0" err="1">
                <a:latin typeface="Helvetica LT Std" panose="020B0504020202020204" pitchFamily="34" charset="0"/>
              </a:rPr>
              <a:t>Multisensor</a:t>
            </a:r>
            <a:r>
              <a:rPr lang="en-GB" sz="1500" dirty="0">
                <a:latin typeface="Helvetica LT Std" panose="020B0504020202020204" pitchFamily="34" charset="0"/>
              </a:rPr>
              <a:t> KNX equipped with 7 senses for intelligent buildings (true presence, brightness, room temperature, humidity, air quality, volatile organic compounds and CO₂) used to control KNX Light Dimming System based on DALI lights and provide information for temperature control.  Air quality information is transmitted to the air handling unit based on integration in BMS to maintain the environment clean</a:t>
            </a:r>
          </a:p>
          <a:p>
            <a:pPr marL="0" indent="0">
              <a:spcAft>
                <a:spcPts val="600"/>
              </a:spcAft>
              <a:buNone/>
            </a:pPr>
            <a:r>
              <a:rPr lang="en-GB" sz="1500" dirty="0">
                <a:latin typeface="Helvetica LT Std" panose="020B0504020202020204" pitchFamily="34" charset="0"/>
              </a:rPr>
              <a:t>Control of DMX RGB lights used for architectural lighting have also been achieved well through KNX. </a:t>
            </a:r>
          </a:p>
          <a:p>
            <a:pPr marL="0" indent="0">
              <a:spcAft>
                <a:spcPts val="600"/>
              </a:spcAft>
              <a:buNone/>
            </a:pPr>
            <a:r>
              <a:rPr lang="en-GB" sz="1500" dirty="0">
                <a:latin typeface="Helvetica LT Std" panose="020B0504020202020204" pitchFamily="34" charset="0"/>
              </a:rPr>
              <a:t>Audio system based on multiroom solution is integrated in BMS software for an easy interaction and control</a:t>
            </a:r>
          </a:p>
          <a:p>
            <a:pPr marL="0" indent="0">
              <a:spcAft>
                <a:spcPts val="600"/>
              </a:spcAft>
              <a:buNone/>
            </a:pPr>
            <a:r>
              <a:rPr lang="en-GB" sz="1500" dirty="0">
                <a:latin typeface="Helvetica LT Std" panose="020B0504020202020204" pitchFamily="34" charset="0"/>
              </a:rPr>
              <a:t>Visualization is widely implemented with powerful management tools and KNX devices scanning for faults.</a:t>
            </a:r>
          </a:p>
          <a:p>
            <a:pPr marL="0" indent="0">
              <a:buNone/>
            </a:pPr>
            <a:endParaRPr lang="en-GB" sz="1500" dirty="0">
              <a:latin typeface="Helvetica LT Std" panose="020B0504020202020204" pitchFamily="34" charset="0"/>
            </a:endParaRPr>
          </a:p>
        </p:txBody>
      </p:sp>
      <p:sp>
        <p:nvSpPr>
          <p:cNvPr id="153" name="Freeform: Shape 152">
            <a:extLst>
              <a:ext uri="{FF2B5EF4-FFF2-40B4-BE49-F238E27FC236}">
                <a16:creationId xmlns:a16="http://schemas.microsoft.com/office/drawing/2014/main" id="{86B8807B-7828-4E42-86D6-939A5397D8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2055"/>
            <a:ext cx="4666892" cy="3481643"/>
          </a:xfrm>
          <a:custGeom>
            <a:avLst/>
            <a:gdLst>
              <a:gd name="connsiteX0" fmla="*/ 144173 w 4666892"/>
              <a:gd name="connsiteY0" fmla="*/ 0 h 3481643"/>
              <a:gd name="connsiteX1" fmla="*/ 4666892 w 4666892"/>
              <a:gd name="connsiteY1" fmla="*/ 0 h 3481643"/>
              <a:gd name="connsiteX2" fmla="*/ 4666892 w 4666892"/>
              <a:gd name="connsiteY2" fmla="*/ 2512390 h 3481643"/>
              <a:gd name="connsiteX3" fmla="*/ 4657487 w 4666892"/>
              <a:gd name="connsiteY3" fmla="*/ 2524968 h 3481643"/>
              <a:gd name="connsiteX4" fmla="*/ 2628900 w 4666892"/>
              <a:gd name="connsiteY4" fmla="*/ 3481643 h 3481643"/>
              <a:gd name="connsiteX5" fmla="*/ 0 w 4666892"/>
              <a:gd name="connsiteY5" fmla="*/ 852743 h 3481643"/>
              <a:gd name="connsiteX6" fmla="*/ 118190 w 4666892"/>
              <a:gd name="connsiteY6" fmla="*/ 70989 h 3481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481643">
                <a:moveTo>
                  <a:pt x="144173" y="0"/>
                </a:moveTo>
                <a:lnTo>
                  <a:pt x="4666892" y="0"/>
                </a:lnTo>
                <a:lnTo>
                  <a:pt x="4666892" y="2512390"/>
                </a:lnTo>
                <a:lnTo>
                  <a:pt x="4657487" y="2524968"/>
                </a:lnTo>
                <a:cubicBezTo>
                  <a:pt x="4175308" y="3109233"/>
                  <a:pt x="3445594" y="3481643"/>
                  <a:pt x="2628900" y="3481643"/>
                </a:cubicBezTo>
                <a:cubicBezTo>
                  <a:pt x="1176999" y="3481643"/>
                  <a:pt x="0" y="2304644"/>
                  <a:pt x="0" y="852743"/>
                </a:cubicBezTo>
                <a:cubicBezTo>
                  <a:pt x="0" y="580512"/>
                  <a:pt x="41379" y="317945"/>
                  <a:pt x="118190" y="70989"/>
                </a:cubicBezTo>
                <a:close/>
              </a:path>
            </a:pathLst>
          </a:cu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0883C5AF-04E7-4C63-B4B3-1D2E5E5A8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13" r="4713"/>
          <a:stretch/>
        </p:blipFill>
        <p:spPr bwMode="auto">
          <a:xfrm>
            <a:off x="7689829" y="-2055"/>
            <a:ext cx="4502173" cy="3316924"/>
          </a:xfrm>
          <a:custGeom>
            <a:avLst/>
            <a:gdLst/>
            <a:ahLst/>
            <a:cxnLst/>
            <a:rect l="l" t="t" r="r" b="b"/>
            <a:pathLst>
              <a:path w="4502173" h="3316924">
                <a:moveTo>
                  <a:pt x="154695" y="0"/>
                </a:moveTo>
                <a:lnTo>
                  <a:pt x="4502173" y="0"/>
                </a:lnTo>
                <a:lnTo>
                  <a:pt x="4502173" y="2237639"/>
                </a:lnTo>
                <a:lnTo>
                  <a:pt x="4365663" y="2420191"/>
                </a:lnTo>
                <a:cubicBezTo>
                  <a:pt x="3913696" y="2967849"/>
                  <a:pt x="3229704" y="3316924"/>
                  <a:pt x="2464181" y="3316924"/>
                </a:cubicBezTo>
                <a:cubicBezTo>
                  <a:pt x="1103251" y="3316924"/>
                  <a:pt x="0" y="2213673"/>
                  <a:pt x="0" y="852743"/>
                </a:cubicBezTo>
                <a:cubicBezTo>
                  <a:pt x="0" y="597569"/>
                  <a:pt x="38787" y="351454"/>
                  <a:pt x="110786" y="119971"/>
                </a:cubicBezTo>
                <a:close/>
              </a:path>
            </a:pathLst>
          </a:custGeom>
          <a:noFill/>
          <a:extLst>
            <a:ext uri="{909E8E84-426E-40DD-AFC4-6F175D3DCCD1}">
              <a14:hiddenFill xmlns:a14="http://schemas.microsoft.com/office/drawing/2010/main">
                <a:solidFill>
                  <a:srgbClr val="FFFFFF"/>
                </a:solidFill>
              </a14:hiddenFill>
            </a:ext>
          </a:extLst>
        </p:spPr>
      </p:pic>
      <p:sp>
        <p:nvSpPr>
          <p:cNvPr id="155" name="Freeform: Shape 154">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6FD40E5-6C34-4DB5-B295-F42DA56BE0D0}"/>
              </a:ext>
            </a:extLst>
          </p:cNvPr>
          <p:cNvPicPr>
            <a:picLocks noChangeAspect="1"/>
          </p:cNvPicPr>
          <p:nvPr/>
        </p:nvPicPr>
        <p:blipFill>
          <a:blip r:embed="rId4">
            <a:extLst>
              <a:ext uri="{28A0092B-C50C-407E-A947-70E740481C1C}">
                <a14:useLocalDpi xmlns:a14="http://schemas.microsoft.com/office/drawing/2010/main" val="0"/>
              </a:ext>
            </a:extLst>
          </a:blip>
          <a:srcRect l="8916" r="8916"/>
          <a:stretch/>
        </p:blipFill>
        <p:spPr>
          <a:xfrm>
            <a:off x="8768834" y="4082148"/>
            <a:ext cx="3423175" cy="2775859"/>
          </a:xfrm>
          <a:custGeom>
            <a:avLst/>
            <a:gdLst/>
            <a:ahLst/>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Tree>
    <p:extLst>
      <p:ext uri="{BB962C8B-B14F-4D97-AF65-F5344CB8AC3E}">
        <p14:creationId xmlns:p14="http://schemas.microsoft.com/office/powerpoint/2010/main" val="165663979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ABC2A-A9D3-4B60-9AA1-ADF62527AF73}"/>
              </a:ext>
            </a:extLst>
          </p:cNvPr>
          <p:cNvSpPr>
            <a:spLocks noGrp="1"/>
          </p:cNvSpPr>
          <p:nvPr>
            <p:ph type="title"/>
          </p:nvPr>
        </p:nvSpPr>
        <p:spPr>
          <a:xfrm>
            <a:off x="6750346" y="1396289"/>
            <a:ext cx="4604554" cy="1325563"/>
          </a:xfrm>
        </p:spPr>
        <p:txBody>
          <a:bodyPr>
            <a:normAutofit/>
          </a:bodyPr>
          <a:lstStyle/>
          <a:p>
            <a:r>
              <a:rPr lang="en-US" dirty="0">
                <a:solidFill>
                  <a:srgbClr val="0070C0"/>
                </a:solidFill>
              </a:rPr>
              <a:t>Hotel Mercure</a:t>
            </a:r>
            <a:endParaRPr lang="en-GB" dirty="0">
              <a:solidFill>
                <a:srgbClr val="0070C0"/>
              </a:solidFill>
            </a:endParaRPr>
          </a:p>
        </p:txBody>
      </p:sp>
      <p:sp>
        <p:nvSpPr>
          <p:cNvPr id="143" name="Freeform: Shape 142">
            <a:extLst>
              <a:ext uri="{FF2B5EF4-FFF2-40B4-BE49-F238E27FC236}">
                <a16:creationId xmlns:a16="http://schemas.microsoft.com/office/drawing/2014/main" id="{0ED52484-C939-4951-85D6-79046BBC6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67397" cy="3481744"/>
          </a:xfrm>
          <a:custGeom>
            <a:avLst/>
            <a:gdLst>
              <a:gd name="connsiteX0" fmla="*/ 0 w 4067397"/>
              <a:gd name="connsiteY0" fmla="*/ 0 h 3481744"/>
              <a:gd name="connsiteX1" fmla="*/ 3741230 w 4067397"/>
              <a:gd name="connsiteY1" fmla="*/ 0 h 3481744"/>
              <a:gd name="connsiteX2" fmla="*/ 3789282 w 4067397"/>
              <a:gd name="connsiteY2" fmla="*/ 79096 h 3481744"/>
              <a:gd name="connsiteX3" fmla="*/ 4067397 w 4067397"/>
              <a:gd name="connsiteY3" fmla="*/ 1177456 h 3481744"/>
              <a:gd name="connsiteX4" fmla="*/ 1763109 w 4067397"/>
              <a:gd name="connsiteY4" fmla="*/ 3481744 h 3481744"/>
              <a:gd name="connsiteX5" fmla="*/ 133731 w 4067397"/>
              <a:gd name="connsiteY5" fmla="*/ 2806834 h 3481744"/>
              <a:gd name="connsiteX6" fmla="*/ 0 w 4067397"/>
              <a:gd name="connsiteY6" fmla="*/ 2659692 h 348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397" h="3481744">
                <a:moveTo>
                  <a:pt x="0" y="0"/>
                </a:moveTo>
                <a:lnTo>
                  <a:pt x="3741230" y="0"/>
                </a:lnTo>
                <a:lnTo>
                  <a:pt x="3789282" y="79096"/>
                </a:lnTo>
                <a:cubicBezTo>
                  <a:pt x="3966649" y="405598"/>
                  <a:pt x="4067397" y="779761"/>
                  <a:pt x="4067397" y="1177456"/>
                </a:cubicBezTo>
                <a:cubicBezTo>
                  <a:pt x="4067397" y="2450079"/>
                  <a:pt x="3035732" y="3481744"/>
                  <a:pt x="1763109" y="3481744"/>
                </a:cubicBezTo>
                <a:cubicBezTo>
                  <a:pt x="1126798" y="3481744"/>
                  <a:pt x="550726" y="3223828"/>
                  <a:pt x="133731" y="2806834"/>
                </a:cubicBezTo>
                <a:lnTo>
                  <a:pt x="0" y="265969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68CEAA9-EB19-46F9-AFA2-D168C2B83F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04500" cy="3318846"/>
          </a:xfrm>
          <a:custGeom>
            <a:avLst/>
            <a:gdLst>
              <a:gd name="connsiteX0" fmla="*/ 0 w 3904500"/>
              <a:gd name="connsiteY0" fmla="*/ 0 h 3318846"/>
              <a:gd name="connsiteX1" fmla="*/ 3550823 w 3904500"/>
              <a:gd name="connsiteY1" fmla="*/ 0 h 3318846"/>
              <a:gd name="connsiteX2" fmla="*/ 3646046 w 3904500"/>
              <a:gd name="connsiteY2" fmla="*/ 156742 h 3318846"/>
              <a:gd name="connsiteX3" fmla="*/ 3904500 w 3904500"/>
              <a:gd name="connsiteY3" fmla="*/ 1177456 h 3318846"/>
              <a:gd name="connsiteX4" fmla="*/ 1763110 w 3904500"/>
              <a:gd name="connsiteY4" fmla="*/ 3318846 h 3318846"/>
              <a:gd name="connsiteX5" fmla="*/ 110709 w 3904500"/>
              <a:gd name="connsiteY5" fmla="*/ 2539579 h 3318846"/>
              <a:gd name="connsiteX6" fmla="*/ 0 w 3904500"/>
              <a:gd name="connsiteY6" fmla="*/ 2391530 h 331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image.png" descr="image.png">
            <a:extLst>
              <a:ext uri="{FF2B5EF4-FFF2-40B4-BE49-F238E27FC236}">
                <a16:creationId xmlns:a16="http://schemas.microsoft.com/office/drawing/2014/main" id="{CFC54449-0C9D-4619-AA3C-61586BC21C61}"/>
              </a:ext>
            </a:extLst>
          </p:cNvPr>
          <p:cNvPicPr>
            <a:picLocks noChangeAspect="1"/>
          </p:cNvPicPr>
          <p:nvPr/>
        </p:nvPicPr>
        <p:blipFill>
          <a:blip r:embed="rId2"/>
          <a:stretch>
            <a:fillRect/>
          </a:stretch>
        </p:blipFill>
        <p:spPr>
          <a:xfrm>
            <a:off x="246297" y="1099402"/>
            <a:ext cx="2932211" cy="593772"/>
          </a:xfrm>
          <a:prstGeom prst="rect">
            <a:avLst/>
          </a:prstGeom>
        </p:spPr>
      </p:pic>
      <p:sp>
        <p:nvSpPr>
          <p:cNvPr id="147" name="Oval 146">
            <a:extLst>
              <a:ext uri="{FF2B5EF4-FFF2-40B4-BE49-F238E27FC236}">
                <a16:creationId xmlns:a16="http://schemas.microsoft.com/office/drawing/2014/main" id="{123AC743-1CAC-4594-8F81-8E5C1E45B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5804" y="452999"/>
            <a:ext cx="1975104" cy="1975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Oval 148">
            <a:extLst>
              <a:ext uri="{FF2B5EF4-FFF2-40B4-BE49-F238E27FC236}">
                <a16:creationId xmlns:a16="http://schemas.microsoft.com/office/drawing/2014/main" id="{B83B7D38-93E6-49F8-8B10-54BCB14D4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0396" y="617591"/>
            <a:ext cx="1645920" cy="1645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4" name="Picture 10" descr="Image result for Fidelio/Opera logo">
            <a:extLst>
              <a:ext uri="{FF2B5EF4-FFF2-40B4-BE49-F238E27FC236}">
                <a16:creationId xmlns:a16="http://schemas.microsoft.com/office/drawing/2014/main" id="{3B1DCED8-AAC6-4814-A561-9C3CA41FAFF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74716" y="1162278"/>
            <a:ext cx="1097280" cy="556545"/>
          </a:xfrm>
          <a:prstGeom prst="rect">
            <a:avLst/>
          </a:prstGeom>
          <a:noFill/>
          <a:extLst>
            <a:ext uri="{909E8E84-426E-40DD-AFC4-6F175D3DCCD1}">
              <a14:hiddenFill xmlns:a14="http://schemas.microsoft.com/office/drawing/2010/main">
                <a:solidFill>
                  <a:srgbClr val="FFFFFF"/>
                </a:solidFill>
              </a14:hiddenFill>
            </a:ext>
          </a:extLst>
        </p:spPr>
      </p:pic>
      <p:sp>
        <p:nvSpPr>
          <p:cNvPr id="151" name="Freeform: Shape 150">
            <a:extLst>
              <a:ext uri="{FF2B5EF4-FFF2-40B4-BE49-F238E27FC236}">
                <a16:creationId xmlns:a16="http://schemas.microsoft.com/office/drawing/2014/main" id="{3DF8EA8C-4EAB-49EE-BBAB-78BE910D2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041056"/>
            <a:ext cx="3216344" cy="2816945"/>
          </a:xfrm>
          <a:custGeom>
            <a:avLst/>
            <a:gdLst>
              <a:gd name="connsiteX0" fmla="*/ 1360112 w 3216344"/>
              <a:gd name="connsiteY0" fmla="*/ 0 h 2816945"/>
              <a:gd name="connsiteX1" fmla="*/ 3216344 w 3216344"/>
              <a:gd name="connsiteY1" fmla="*/ 1856232 h 2816945"/>
              <a:gd name="connsiteX2" fmla="*/ 2992307 w 3216344"/>
              <a:gd name="connsiteY2" fmla="*/ 2741023 h 2816945"/>
              <a:gd name="connsiteX3" fmla="*/ 2946183 w 3216344"/>
              <a:gd name="connsiteY3" fmla="*/ 2816945 h 2816945"/>
              <a:gd name="connsiteX4" fmla="*/ 0 w 3216344"/>
              <a:gd name="connsiteY4" fmla="*/ 2816945 h 2816945"/>
              <a:gd name="connsiteX5" fmla="*/ 0 w 3216344"/>
              <a:gd name="connsiteY5" fmla="*/ 596005 h 2816945"/>
              <a:gd name="connsiteX6" fmla="*/ 47558 w 3216344"/>
              <a:gd name="connsiteY6" fmla="*/ 543678 h 2816945"/>
              <a:gd name="connsiteX7" fmla="*/ 1360112 w 3216344"/>
              <a:gd name="connsiteY7" fmla="*/ 0 h 28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344" h="2816945">
                <a:moveTo>
                  <a:pt x="1360112" y="0"/>
                </a:moveTo>
                <a:cubicBezTo>
                  <a:pt x="2385281" y="0"/>
                  <a:pt x="3216344" y="831063"/>
                  <a:pt x="3216344" y="1856232"/>
                </a:cubicBezTo>
                <a:cubicBezTo>
                  <a:pt x="3216344" y="2176598"/>
                  <a:pt x="3135186" y="2478007"/>
                  <a:pt x="2992307" y="2741023"/>
                </a:cubicBezTo>
                <a:lnTo>
                  <a:pt x="2946183" y="2816945"/>
                </a:lnTo>
                <a:lnTo>
                  <a:pt x="0" y="2816945"/>
                </a:lnTo>
                <a:lnTo>
                  <a:pt x="0" y="596005"/>
                </a:lnTo>
                <a:lnTo>
                  <a:pt x="47558" y="543678"/>
                </a:lnTo>
                <a:cubicBezTo>
                  <a:pt x="383470" y="207766"/>
                  <a:pt x="847528" y="0"/>
                  <a:pt x="13601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4FCFB4C2-42E8-4EE8-8B04-23A2DA921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7013"/>
            <a:ext cx="3050387" cy="2654675"/>
          </a:xfrm>
          <a:custGeom>
            <a:avLst/>
            <a:gdLst>
              <a:gd name="connsiteX0" fmla="*/ 1360112 w 3050387"/>
              <a:gd name="connsiteY0" fmla="*/ 0 h 2654675"/>
              <a:gd name="connsiteX1" fmla="*/ 3050387 w 3050387"/>
              <a:gd name="connsiteY1" fmla="*/ 1690275 h 2654675"/>
              <a:gd name="connsiteX2" fmla="*/ 2761715 w 3050387"/>
              <a:gd name="connsiteY2" fmla="*/ 2635324 h 2654675"/>
              <a:gd name="connsiteX3" fmla="*/ 2747244 w 3050387"/>
              <a:gd name="connsiteY3" fmla="*/ 2654675 h 2654675"/>
              <a:gd name="connsiteX4" fmla="*/ 0 w 3050387"/>
              <a:gd name="connsiteY4" fmla="*/ 2654675 h 2654675"/>
              <a:gd name="connsiteX5" fmla="*/ 0 w 3050387"/>
              <a:gd name="connsiteY5" fmla="*/ 689742 h 2654675"/>
              <a:gd name="connsiteX6" fmla="*/ 55814 w 3050387"/>
              <a:gd name="connsiteY6" fmla="*/ 615103 h 2654675"/>
              <a:gd name="connsiteX7" fmla="*/ 1360112 w 3050387"/>
              <a:gd name="connsiteY7" fmla="*/ 0 h 265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image.png" descr="image.png">
            <a:extLst>
              <a:ext uri="{FF2B5EF4-FFF2-40B4-BE49-F238E27FC236}">
                <a16:creationId xmlns:a16="http://schemas.microsoft.com/office/drawing/2014/main" id="{98F91FEE-BA73-4013-BA33-7461F2C7A813}"/>
              </a:ext>
            </a:extLst>
          </p:cNvPr>
          <p:cNvPicPr>
            <a:picLocks noChangeAspect="1"/>
          </p:cNvPicPr>
          <p:nvPr/>
        </p:nvPicPr>
        <p:blipFill>
          <a:blip r:embed="rId4"/>
          <a:stretch>
            <a:fillRect/>
          </a:stretch>
        </p:blipFill>
        <p:spPr>
          <a:xfrm>
            <a:off x="246297" y="5235432"/>
            <a:ext cx="2239728" cy="1063870"/>
          </a:xfrm>
          <a:prstGeom prst="rect">
            <a:avLst/>
          </a:prstGeom>
        </p:spPr>
      </p:pic>
      <p:sp>
        <p:nvSpPr>
          <p:cNvPr id="155" name="Oval 154">
            <a:extLst>
              <a:ext uri="{FF2B5EF4-FFF2-40B4-BE49-F238E27FC236}">
                <a16:creationId xmlns:a16="http://schemas.microsoft.com/office/drawing/2014/main" id="{9973AF05-1CBD-4B57-BB0F-EAEF9F8FB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0935" y="2871982"/>
            <a:ext cx="2834640" cy="28346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Oval 156">
            <a:extLst>
              <a:ext uri="{FF2B5EF4-FFF2-40B4-BE49-F238E27FC236}">
                <a16:creationId xmlns:a16="http://schemas.microsoft.com/office/drawing/2014/main" id="{D3714E15-0DC2-4DED-9F2A-CD13C33A1E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45527" y="3036574"/>
            <a:ext cx="2505456" cy="2505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DBC0BD3D-CD90-4C26-938C-5A7019D30F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98155" y="3897416"/>
            <a:ext cx="1600200" cy="783771"/>
          </a:xfrm>
          <a:prstGeom prst="rect">
            <a:avLst/>
          </a:prstGeom>
        </p:spPr>
      </p:pic>
      <p:sp>
        <p:nvSpPr>
          <p:cNvPr id="3" name="Content Placeholder 2">
            <a:extLst>
              <a:ext uri="{FF2B5EF4-FFF2-40B4-BE49-F238E27FC236}">
                <a16:creationId xmlns:a16="http://schemas.microsoft.com/office/drawing/2014/main" id="{534E8A9B-7799-4C05-87A0-913D83040B6E}"/>
              </a:ext>
            </a:extLst>
          </p:cNvPr>
          <p:cNvSpPr>
            <a:spLocks noGrp="1"/>
          </p:cNvSpPr>
          <p:nvPr>
            <p:ph idx="1"/>
          </p:nvPr>
        </p:nvSpPr>
        <p:spPr>
          <a:xfrm>
            <a:off x="6750346" y="2871982"/>
            <a:ext cx="4542966" cy="3181684"/>
          </a:xfrm>
        </p:spPr>
        <p:txBody>
          <a:bodyPr anchor="t">
            <a:normAutofit/>
          </a:bodyPr>
          <a:lstStyle/>
          <a:p>
            <a:r>
              <a:rPr lang="en-GB" sz="1500" b="1"/>
              <a:t>Devices: </a:t>
            </a:r>
            <a:r>
              <a:rPr lang="en-GB" sz="1500"/>
              <a:t>more then 400 device - KNX switches acutators, dimmers, FCU controllers, blind actuators, DALI gateways, DMX controllers, ModBus PLC and input/output modules, Glass KNX switches  and thermostat devices, sensors</a:t>
            </a:r>
          </a:p>
          <a:p>
            <a:r>
              <a:rPr lang="en-GB" sz="1500" b="1"/>
              <a:t>Technology:</a:t>
            </a:r>
            <a:r>
              <a:rPr lang="en-GB" sz="1500"/>
              <a:t> KNX, Modbus, DALI, DMX, Fidelio/Opera, VingCard, web services (http)</a:t>
            </a:r>
          </a:p>
          <a:p>
            <a:r>
              <a:rPr lang="en-GB" sz="1500" b="1"/>
              <a:t>BMS Server:</a:t>
            </a:r>
            <a:r>
              <a:rPr lang="en-GB" sz="1500"/>
              <a:t> 5,000 data points / 15,000 group addresses</a:t>
            </a:r>
          </a:p>
          <a:p>
            <a:r>
              <a:rPr lang="en-GB" sz="1500" b="1"/>
              <a:t>Visualization: </a:t>
            </a:r>
            <a:r>
              <a:rPr lang="en-GB" sz="1500"/>
              <a:t>3 types of visualization – 5 clients with full system, 60 for guest rooms and 10 for staff with different rights </a:t>
            </a:r>
          </a:p>
        </p:txBody>
      </p:sp>
    </p:spTree>
    <p:extLst>
      <p:ext uri="{BB962C8B-B14F-4D97-AF65-F5344CB8AC3E}">
        <p14:creationId xmlns:p14="http://schemas.microsoft.com/office/powerpoint/2010/main" val="276286802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TotalTime>
  <Words>672</Words>
  <Application>Microsoft Office PowerPoint</Application>
  <PresentationFormat>Widescreen</PresentationFormat>
  <Paragraphs>34</Paragraphs>
  <Slides>6</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Helvetica LT Std</vt:lpstr>
      <vt:lpstr>Office Theme</vt:lpstr>
      <vt:lpstr>Reference</vt:lpstr>
      <vt:lpstr>Hotel Mercure</vt:lpstr>
      <vt:lpstr>Guest Rooms – Comfort+</vt:lpstr>
      <vt:lpstr>Guest Rooms – Energy-Saving</vt:lpstr>
      <vt:lpstr>Common areas – Lobby, Meeting rooms, Restaurant and bar</vt:lpstr>
      <vt:lpstr>Hotel Mercure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References</dc:title>
  <dc:creator>Vlad Tecau</dc:creator>
  <cp:lastModifiedBy>Vlad Tecau</cp:lastModifiedBy>
  <cp:revision>4</cp:revision>
  <cp:lastPrinted>2020-03-23T10:12:21Z</cp:lastPrinted>
  <dcterms:created xsi:type="dcterms:W3CDTF">2020-03-23T06:53:24Z</dcterms:created>
  <dcterms:modified xsi:type="dcterms:W3CDTF">2020-11-25T15:02:40Z</dcterms:modified>
</cp:coreProperties>
</file>